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Staatliches"/>
      <p:regular r:id="rId42"/>
    </p:embeddedFont>
    <p:embeddedFont>
      <p:font typeface="Montserrat"/>
      <p:regular r:id="rId43"/>
      <p:bold r:id="rId44"/>
      <p:italic r:id="rId45"/>
      <p:boldItalic r:id="rId46"/>
    </p:embeddedFont>
    <p:embeddedFont>
      <p:font typeface="Lato"/>
      <p:regular r:id="rId47"/>
      <p:bold r:id="rId48"/>
      <p:italic r:id="rId49"/>
      <p:boldItalic r:id="rId50"/>
    </p:embeddedFont>
    <p:embeddedFont>
      <p:font typeface="Poppins"/>
      <p:regular r:id="rId51"/>
      <p:bold r:id="rId52"/>
      <p:italic r:id="rId53"/>
      <p:boldItalic r:id="rId54"/>
    </p:embeddedFont>
    <p:embeddedFont>
      <p:font typeface="Niramit Medium"/>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148919-F446-4CA0-9133-558E7027D8C3}">
  <a:tblStyle styleId="{EB148919-F446-4CA0-9133-558E7027D8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Staatliches-regular.fntdata"/><Relationship Id="rId41" Type="http://schemas.openxmlformats.org/officeDocument/2006/relationships/slide" Target="slides/slide35.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regular.fntdata"/><Relationship Id="rId50" Type="http://schemas.openxmlformats.org/officeDocument/2006/relationships/font" Target="fonts/Lato-boldItalic.fntdata"/><Relationship Id="rId53" Type="http://schemas.openxmlformats.org/officeDocument/2006/relationships/font" Target="fonts/Poppins-italic.fntdata"/><Relationship Id="rId52" Type="http://schemas.openxmlformats.org/officeDocument/2006/relationships/font" Target="fonts/Poppins-bold.fntdata"/><Relationship Id="rId11" Type="http://schemas.openxmlformats.org/officeDocument/2006/relationships/slide" Target="slides/slide5.xml"/><Relationship Id="rId55" Type="http://schemas.openxmlformats.org/officeDocument/2006/relationships/font" Target="fonts/NiramitMedium-regular.fntdata"/><Relationship Id="rId10" Type="http://schemas.openxmlformats.org/officeDocument/2006/relationships/slide" Target="slides/slide4.xml"/><Relationship Id="rId54" Type="http://schemas.openxmlformats.org/officeDocument/2006/relationships/font" Target="fonts/Poppins-boldItalic.fntdata"/><Relationship Id="rId13" Type="http://schemas.openxmlformats.org/officeDocument/2006/relationships/slide" Target="slides/slide7.xml"/><Relationship Id="rId57" Type="http://schemas.openxmlformats.org/officeDocument/2006/relationships/font" Target="fonts/NiramitMedium-italic.fntdata"/><Relationship Id="rId12" Type="http://schemas.openxmlformats.org/officeDocument/2006/relationships/slide" Target="slides/slide6.xml"/><Relationship Id="rId56" Type="http://schemas.openxmlformats.org/officeDocument/2006/relationships/font" Target="fonts/NiramitMedium-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Niramit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7bd0fc2ca6_2_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7bd0fc2ca6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07d687d20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7d687d20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07d687d2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07d687d2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7d687d20a_4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7d687d20a_4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7d687d2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7d687d2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7f319fc60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7f319fc60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07f319fc6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07f319fc6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07f319fc60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07f319fc60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7f319fc60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7f319fc60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07f319fc60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07f319fc60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7d687d20a_4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7d687d20a_4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7bd0fc2ca6_2_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27bd0fc2ca6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7d687d20a_4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7d687d20a_4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07d687d20a_4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07d687d20a_4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7d687d20a_4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7d687d20a_4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07d687d20a_4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07d687d20a_4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7691b8e71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07691b8e71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07d687d20a_4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07d687d20a_4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7d687d20a_4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07d687d20a_4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7d687d20a_4_1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07d687d20a_4_1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07d687d20a_4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07d687d20a_4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7d687d20a_4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7d687d20a_4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bd0fc2ca6_2_3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27bd0fc2ca6_2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7d687d20a_4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7d687d20a_4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7d687d20a_4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07d687d20a_4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7d687d20a_4_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7d687d20a_4_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7d687d20a_4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7d687d20a_4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7d687d20a_4_1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7d687d20a_4_1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bd0fc2ca6_2_30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27bd0fc2ca6_2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07691b8e71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07691b8e7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7691b8e71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07691b8e71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7691b8e71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07691b8e7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07691b8e71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307691b8e7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07691b8e71_0_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307691b8e7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bd0fc2ca6_2_2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7bd0fc2ca6_2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30" name="Shape 130"/>
        <p:cNvGrpSpPr/>
        <p:nvPr/>
      </p:nvGrpSpPr>
      <p:grpSpPr>
        <a:xfrm>
          <a:off x="0" y="0"/>
          <a:ext cx="0" cy="0"/>
          <a:chOff x="0" y="0"/>
          <a:chExt cx="0" cy="0"/>
        </a:xfrm>
      </p:grpSpPr>
      <p:sp>
        <p:nvSpPr>
          <p:cNvPr id="131" name="Google Shape;131;p13"/>
          <p:cNvSpPr/>
          <p:nvPr>
            <p:ph idx="2" type="pic"/>
          </p:nvPr>
        </p:nvSpPr>
        <p:spPr>
          <a:xfrm>
            <a:off x="2991786" y="2978736"/>
            <a:ext cx="3267600" cy="3267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2" name="Shape 132"/>
        <p:cNvGrpSpPr/>
        <p:nvPr/>
      </p:nvGrpSpPr>
      <p:grpSpPr>
        <a:xfrm>
          <a:off x="0" y="0"/>
          <a:ext cx="0" cy="0"/>
          <a:chOff x="0" y="0"/>
          <a:chExt cx="0" cy="0"/>
        </a:xfrm>
      </p:grpSpPr>
      <p:sp>
        <p:nvSpPr>
          <p:cNvPr id="133" name="Google Shape;13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4" name="Google Shape;13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35" name="Google Shape;13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38" name="Shape 138"/>
        <p:cNvGrpSpPr/>
        <p:nvPr/>
      </p:nvGrpSpPr>
      <p:grpSpPr>
        <a:xfrm>
          <a:off x="0" y="0"/>
          <a:ext cx="0" cy="0"/>
          <a:chOff x="0" y="0"/>
          <a:chExt cx="0" cy="0"/>
        </a:xfrm>
      </p:grpSpPr>
      <p:sp>
        <p:nvSpPr>
          <p:cNvPr id="139" name="Google Shape;139;p15"/>
          <p:cNvSpPr/>
          <p:nvPr>
            <p:ph idx="2" type="pic"/>
          </p:nvPr>
        </p:nvSpPr>
        <p:spPr>
          <a:xfrm>
            <a:off x="-48985" y="-146957"/>
            <a:ext cx="4842600" cy="5437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6"/>
          <p:cNvPicPr preferRelativeResize="0"/>
          <p:nvPr/>
        </p:nvPicPr>
        <p:blipFill rotWithShape="1">
          <a:blip r:embed="rId3">
            <a:alphaModFix amt="34000"/>
          </a:blip>
          <a:srcRect b="0" l="0" r="0" t="0"/>
          <a:stretch/>
        </p:blipFill>
        <p:spPr>
          <a:xfrm>
            <a:off x="-20171" y="0"/>
            <a:ext cx="4592171" cy="5143500"/>
          </a:xfrm>
          <a:prstGeom prst="rect">
            <a:avLst/>
          </a:prstGeom>
          <a:noFill/>
          <a:ln>
            <a:noFill/>
          </a:ln>
        </p:spPr>
      </p:pic>
      <p:pic>
        <p:nvPicPr>
          <p:cNvPr id="145" name="Google Shape;145;p16"/>
          <p:cNvPicPr preferRelativeResize="0"/>
          <p:nvPr/>
        </p:nvPicPr>
        <p:blipFill rotWithShape="1">
          <a:blip r:embed="rId4">
            <a:alphaModFix/>
          </a:blip>
          <a:srcRect b="0" l="21925" r="21925" t="0"/>
          <a:stretch/>
        </p:blipFill>
        <p:spPr>
          <a:xfrm>
            <a:off x="4368325" y="1571175"/>
            <a:ext cx="4775675" cy="3572325"/>
          </a:xfrm>
          <a:prstGeom prst="rect">
            <a:avLst/>
          </a:prstGeom>
          <a:noFill/>
          <a:ln>
            <a:noFill/>
          </a:ln>
        </p:spPr>
      </p:pic>
      <p:sp>
        <p:nvSpPr>
          <p:cNvPr id="146" name="Google Shape;146;p16"/>
          <p:cNvSpPr txBox="1"/>
          <p:nvPr/>
        </p:nvSpPr>
        <p:spPr>
          <a:xfrm>
            <a:off x="289950" y="1865250"/>
            <a:ext cx="78078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GB" sz="1800">
                <a:solidFill>
                  <a:srgbClr val="BFBFBF"/>
                </a:solidFill>
                <a:latin typeface="Staatliches"/>
                <a:ea typeface="Staatliches"/>
                <a:cs typeface="Staatliches"/>
                <a:sym typeface="Staatliches"/>
              </a:rPr>
              <a:t>dnsc 6290: </a:t>
            </a:r>
            <a:r>
              <a:rPr b="0" i="0" lang="en-GB" sz="1800" u="none" cap="none" strike="noStrike">
                <a:solidFill>
                  <a:srgbClr val="BFBFBF"/>
                </a:solidFill>
                <a:latin typeface="Staatliches"/>
                <a:ea typeface="Staatliches"/>
                <a:cs typeface="Staatliches"/>
                <a:sym typeface="Staatliches"/>
              </a:rPr>
              <a:t>QUANTUM computing </a:t>
            </a:r>
            <a:r>
              <a:rPr lang="en-GB" sz="1800">
                <a:solidFill>
                  <a:srgbClr val="BFBFBF"/>
                </a:solidFill>
                <a:latin typeface="Staatliches"/>
                <a:ea typeface="Staatliches"/>
                <a:cs typeface="Staatliches"/>
                <a:sym typeface="Staatliches"/>
              </a:rPr>
              <a:t>FOR ANALYTICS </a:t>
            </a:r>
            <a:endParaRPr sz="1800"/>
          </a:p>
        </p:txBody>
      </p:sp>
      <p:sp>
        <p:nvSpPr>
          <p:cNvPr id="147" name="Google Shape;147;p16"/>
          <p:cNvSpPr txBox="1"/>
          <p:nvPr/>
        </p:nvSpPr>
        <p:spPr>
          <a:xfrm>
            <a:off x="257250" y="157675"/>
            <a:ext cx="8259300" cy="1400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500">
                <a:solidFill>
                  <a:srgbClr val="BFBFBF"/>
                </a:solidFill>
                <a:latin typeface="Staatliches"/>
                <a:ea typeface="Staatliches"/>
                <a:cs typeface="Staatliches"/>
                <a:sym typeface="Staatliches"/>
              </a:rPr>
              <a:t>Analyzing Titanic Survival Rates </a:t>
            </a:r>
            <a:endParaRPr sz="4500">
              <a:solidFill>
                <a:srgbClr val="BFBFBF"/>
              </a:solidFill>
              <a:latin typeface="Staatliches"/>
              <a:ea typeface="Staatliches"/>
              <a:cs typeface="Staatliches"/>
              <a:sym typeface="Staatliches"/>
            </a:endParaRPr>
          </a:p>
          <a:p>
            <a:pPr indent="0" lvl="0" marL="0" rtl="0" algn="ctr">
              <a:spcBef>
                <a:spcPts val="0"/>
              </a:spcBef>
              <a:spcAft>
                <a:spcPts val="0"/>
              </a:spcAft>
              <a:buNone/>
            </a:pPr>
            <a:r>
              <a:rPr lang="en-GB" sz="3400">
                <a:solidFill>
                  <a:srgbClr val="BFBFBF"/>
                </a:solidFill>
                <a:latin typeface="Staatliches"/>
                <a:ea typeface="Staatliches"/>
                <a:cs typeface="Staatliches"/>
                <a:sym typeface="Staatliches"/>
              </a:rPr>
              <a:t>(classical vs Quantum ML MOdels)</a:t>
            </a:r>
            <a:r>
              <a:rPr lang="en-GB" sz="3400">
                <a:solidFill>
                  <a:schemeClr val="dk1"/>
                </a:solidFill>
                <a:latin typeface="Calibri"/>
                <a:ea typeface="Calibri"/>
                <a:cs typeface="Calibri"/>
                <a:sym typeface="Calibri"/>
              </a:rPr>
              <a:t> </a:t>
            </a:r>
            <a:endParaRPr sz="3400">
              <a:solidFill>
                <a:schemeClr val="dk1"/>
              </a:solidFill>
              <a:latin typeface="Calibri"/>
              <a:ea typeface="Calibri"/>
              <a:cs typeface="Calibri"/>
              <a:sym typeface="Calibri"/>
            </a:endParaRPr>
          </a:p>
        </p:txBody>
      </p:sp>
      <p:sp>
        <p:nvSpPr>
          <p:cNvPr id="148" name="Google Shape;148;p16"/>
          <p:cNvSpPr txBox="1"/>
          <p:nvPr/>
        </p:nvSpPr>
        <p:spPr>
          <a:xfrm>
            <a:off x="289950" y="2213150"/>
            <a:ext cx="4480200" cy="21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Group 1:</a:t>
            </a:r>
            <a:endParaRPr sz="20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t/>
            </a:r>
            <a:endParaRPr sz="18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Manuel Jonathan Chavez Carpio</a:t>
            </a:r>
            <a:endParaRPr sz="20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LiWei Huang</a:t>
            </a:r>
            <a:endParaRPr sz="20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Zaheer Soleh</a:t>
            </a:r>
            <a:endParaRPr sz="20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Xilin Yang</a:t>
            </a:r>
            <a:endParaRPr sz="2000">
              <a:solidFill>
                <a:srgbClr val="BFBFBF"/>
              </a:solidFill>
              <a:latin typeface="Staatliches"/>
              <a:ea typeface="Staatliches"/>
              <a:cs typeface="Staatliches"/>
              <a:sym typeface="Staatliches"/>
            </a:endParaRPr>
          </a:p>
          <a:p>
            <a:pPr indent="0" lvl="0" marL="0" marR="0" rtl="0" algn="l">
              <a:lnSpc>
                <a:spcPct val="100000"/>
              </a:lnSpc>
              <a:spcBef>
                <a:spcPts val="0"/>
              </a:spcBef>
              <a:spcAft>
                <a:spcPts val="0"/>
              </a:spcAft>
              <a:buClr>
                <a:srgbClr val="000000"/>
              </a:buClr>
              <a:buFont typeface="Arial"/>
              <a:buNone/>
            </a:pPr>
            <a:r>
              <a:rPr lang="en-GB" sz="2000">
                <a:solidFill>
                  <a:srgbClr val="BFBFBF"/>
                </a:solidFill>
                <a:latin typeface="Staatliches"/>
                <a:ea typeface="Staatliches"/>
                <a:cs typeface="Staatliches"/>
                <a:sym typeface="Staatliches"/>
              </a:rPr>
              <a:t>Venkata Rithish Sai Reddy Yarasu</a:t>
            </a:r>
            <a:endParaRPr b="1">
              <a:solidFill>
                <a:srgbClr val="59595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a:solidFill>
                <a:srgbClr val="59595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a:solidFill>
                <a:srgbClr val="595959"/>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a:solidFill>
                <a:srgbClr val="595959"/>
              </a:solidFill>
              <a:latin typeface="Lato"/>
              <a:ea typeface="Lato"/>
              <a:cs typeface="Lato"/>
              <a:sym typeface="Lato"/>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823850" y="2053000"/>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Approach 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Custom Variational Circuits &amp; </a:t>
            </a:r>
            <a:r>
              <a:rPr lang="en-GB"/>
              <a:t>State Vector</a:t>
            </a:r>
            <a:r>
              <a:rPr lang="en-GB"/>
              <a:t> Counts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a:t>
            </a:r>
            <a:r>
              <a:rPr lang="en-GB"/>
              <a:t>1: Normalization and </a:t>
            </a:r>
            <a:r>
              <a:rPr lang="en-GB">
                <a:solidFill>
                  <a:schemeClr val="lt1"/>
                </a:solidFill>
              </a:rPr>
              <a:t>Feature</a:t>
            </a:r>
            <a:r>
              <a:rPr lang="en-GB">
                <a:solidFill>
                  <a:schemeClr val="lt1"/>
                </a:solidFill>
              </a:rPr>
              <a:t> </a:t>
            </a:r>
            <a:r>
              <a:rPr lang="en-GB"/>
              <a:t>Mapping</a:t>
            </a:r>
            <a:endParaRPr>
              <a:solidFill>
                <a:schemeClr val="lt1"/>
              </a:solidFill>
            </a:endParaRPr>
          </a:p>
        </p:txBody>
      </p:sp>
      <p:sp>
        <p:nvSpPr>
          <p:cNvPr id="238" name="Google Shape;238;p2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rPr lang="en-GB" sz="1050">
                <a:solidFill>
                  <a:schemeClr val="lt1"/>
                </a:solidFill>
                <a:latin typeface="Arial"/>
                <a:ea typeface="Arial"/>
                <a:cs typeface="Arial"/>
                <a:sym typeface="Arial"/>
              </a:rPr>
              <a:t>We normalize and convert the classical relevant features (sex,pclass,age and embarked) into quantum gate parameters such as (theta,phi,lambda and omega)</a:t>
            </a:r>
            <a:endParaRPr>
              <a:solidFill>
                <a:schemeClr val="lt1"/>
              </a:solidFill>
            </a:endParaRPr>
          </a:p>
        </p:txBody>
      </p:sp>
      <p:pic>
        <p:nvPicPr>
          <p:cNvPr id="239" name="Google Shape;239;p26"/>
          <p:cNvPicPr preferRelativeResize="0"/>
          <p:nvPr/>
        </p:nvPicPr>
        <p:blipFill rotWithShape="1">
          <a:blip r:embed="rId3">
            <a:alphaModFix/>
          </a:blip>
          <a:srcRect b="21617" l="0" r="3260" t="0"/>
          <a:stretch/>
        </p:blipFill>
        <p:spPr>
          <a:xfrm>
            <a:off x="4478125" y="2051200"/>
            <a:ext cx="4523750" cy="878300"/>
          </a:xfrm>
          <a:prstGeom prst="rect">
            <a:avLst/>
          </a:prstGeom>
          <a:noFill/>
          <a:ln>
            <a:noFill/>
          </a:ln>
        </p:spPr>
      </p:pic>
      <p:pic>
        <p:nvPicPr>
          <p:cNvPr id="240" name="Google Shape;240;p26"/>
          <p:cNvPicPr preferRelativeResize="0"/>
          <p:nvPr/>
        </p:nvPicPr>
        <p:blipFill>
          <a:blip r:embed="rId4">
            <a:alphaModFix/>
          </a:blip>
          <a:stretch>
            <a:fillRect/>
          </a:stretch>
        </p:blipFill>
        <p:spPr>
          <a:xfrm>
            <a:off x="628650" y="1844600"/>
            <a:ext cx="3737699" cy="243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2: Building the Quantum Circuits</a:t>
            </a:r>
            <a:endParaRPr>
              <a:solidFill>
                <a:schemeClr val="lt1"/>
              </a:solidFill>
            </a:endParaRPr>
          </a:p>
        </p:txBody>
      </p:sp>
      <p:sp>
        <p:nvSpPr>
          <p:cNvPr id="246" name="Google Shape;246;p27"/>
          <p:cNvSpPr txBox="1"/>
          <p:nvPr>
            <p:ph idx="1" type="body"/>
          </p:nvPr>
        </p:nvSpPr>
        <p:spPr>
          <a:xfrm>
            <a:off x="628650" y="1428875"/>
            <a:ext cx="3168600" cy="29208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t/>
            </a:r>
            <a:endParaRPr b="1" sz="14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Char char="●"/>
            </a:pPr>
            <a:r>
              <a:rPr b="1" lang="en-GB" sz="1100"/>
              <a:t>Construction</a:t>
            </a:r>
            <a:r>
              <a:rPr b="1" lang="en-GB" sz="1100"/>
              <a:t>: </a:t>
            </a:r>
            <a:r>
              <a:rPr lang="en-GB" sz="1100">
                <a:latin typeface="Arial"/>
                <a:ea typeface="Arial"/>
                <a:cs typeface="Arial"/>
                <a:sym typeface="Arial"/>
              </a:rPr>
              <a:t>We create superposition states, we use the U gates based on the parameters selected.</a:t>
            </a:r>
            <a:endParaRPr sz="1100">
              <a:latin typeface="Arial"/>
              <a:ea typeface="Arial"/>
              <a:cs typeface="Arial"/>
              <a:sym typeface="Arial"/>
            </a:endParaRPr>
          </a:p>
          <a:p>
            <a:pPr indent="-298450" lvl="0" marL="457200" rtl="0" algn="l">
              <a:lnSpc>
                <a:spcPct val="115000"/>
              </a:lnSpc>
              <a:spcBef>
                <a:spcPts val="1000"/>
              </a:spcBef>
              <a:spcAft>
                <a:spcPts val="0"/>
              </a:spcAft>
              <a:buClr>
                <a:schemeClr val="lt1"/>
              </a:buClr>
              <a:buSzPts val="1100"/>
              <a:buChar char="●"/>
            </a:pPr>
            <a:r>
              <a:rPr b="1" lang="en-GB" sz="1100"/>
              <a:t>Measurement: </a:t>
            </a:r>
            <a:r>
              <a:rPr lang="en-GB" sz="1100"/>
              <a:t>After applying the gates and the operations are performed, the measurement counts the frequency of each possible outcome.</a:t>
            </a:r>
            <a:endParaRPr sz="1100"/>
          </a:p>
          <a:p>
            <a:pPr indent="-298450" lvl="0" marL="457200" rtl="0" algn="l">
              <a:lnSpc>
                <a:spcPct val="115000"/>
              </a:lnSpc>
              <a:spcBef>
                <a:spcPts val="1000"/>
              </a:spcBef>
              <a:spcAft>
                <a:spcPts val="0"/>
              </a:spcAft>
              <a:buClr>
                <a:schemeClr val="lt1"/>
              </a:buClr>
              <a:buSzPts val="1100"/>
              <a:buChar char="●"/>
            </a:pPr>
            <a:r>
              <a:rPr b="1" lang="en-GB" sz="1100"/>
              <a:t>Classification decision : </a:t>
            </a:r>
            <a:r>
              <a:rPr lang="en-GB" sz="1100"/>
              <a:t>Basically the decision making is based on the counting of the output.</a:t>
            </a:r>
            <a:endParaRPr sz="1100"/>
          </a:p>
          <a:p>
            <a:pPr indent="0" lvl="0" marL="0" rtl="0" algn="l">
              <a:spcBef>
                <a:spcPts val="8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247" name="Google Shape;247;p27"/>
          <p:cNvPicPr preferRelativeResize="0"/>
          <p:nvPr/>
        </p:nvPicPr>
        <p:blipFill>
          <a:blip r:embed="rId3">
            <a:alphaModFix/>
          </a:blip>
          <a:stretch>
            <a:fillRect/>
          </a:stretch>
        </p:blipFill>
        <p:spPr>
          <a:xfrm>
            <a:off x="3938625" y="1776450"/>
            <a:ext cx="4961450" cy="2676100"/>
          </a:xfrm>
          <a:prstGeom prst="rect">
            <a:avLst/>
          </a:prstGeom>
          <a:noFill/>
          <a:ln>
            <a:noFill/>
          </a:ln>
        </p:spPr>
      </p:pic>
      <p:sp>
        <p:nvSpPr>
          <p:cNvPr id="248" name="Google Shape;248;p27"/>
          <p:cNvSpPr txBox="1"/>
          <p:nvPr>
            <p:ph idx="1" type="body"/>
          </p:nvPr>
        </p:nvSpPr>
        <p:spPr>
          <a:xfrm>
            <a:off x="868050" y="1154800"/>
            <a:ext cx="5517300" cy="556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b="1" lang="en-GB" sz="1950">
                <a:latin typeface="Arial"/>
                <a:ea typeface="Arial"/>
                <a:cs typeface="Arial"/>
                <a:sym typeface="Arial"/>
              </a:rPr>
              <a:t>Quantum classifier using Hadamard gates</a:t>
            </a:r>
            <a:endParaRPr b="1" sz="1950">
              <a:latin typeface="Arial"/>
              <a:ea typeface="Arial"/>
              <a:cs typeface="Arial"/>
              <a:sym typeface="Arial"/>
            </a:endParaRPr>
          </a:p>
          <a:p>
            <a:pPr indent="0" lvl="0" marL="0" rtl="0" algn="l">
              <a:lnSpc>
                <a:spcPct val="95000"/>
              </a:lnSpc>
              <a:spcBef>
                <a:spcPts val="1200"/>
              </a:spcBef>
              <a:spcAft>
                <a:spcPts val="0"/>
              </a:spcAft>
              <a:buSzPts val="275"/>
              <a:buNone/>
            </a:pPr>
            <a:r>
              <a:t/>
            </a:r>
            <a:endParaRPr sz="1875"/>
          </a:p>
          <a:p>
            <a:pPr indent="0" lvl="0" marL="0" rtl="0" algn="l">
              <a:lnSpc>
                <a:spcPct val="70000"/>
              </a:lnSpc>
              <a:spcBef>
                <a:spcPts val="800"/>
              </a:spcBef>
              <a:spcAft>
                <a:spcPts val="0"/>
              </a:spcAft>
              <a:buSzPts val="275"/>
              <a:buNone/>
            </a:pPr>
            <a:r>
              <a:t/>
            </a:r>
            <a:endParaRPr sz="1875">
              <a:latin typeface="Arial"/>
              <a:ea typeface="Arial"/>
              <a:cs typeface="Arial"/>
              <a:sym typeface="Arial"/>
            </a:endParaRPr>
          </a:p>
          <a:p>
            <a:pPr indent="0" lvl="0" marL="0" rtl="0" algn="l">
              <a:lnSpc>
                <a:spcPct val="70000"/>
              </a:lnSpc>
              <a:spcBef>
                <a:spcPts val="1200"/>
              </a:spcBef>
              <a:spcAft>
                <a:spcPts val="1200"/>
              </a:spcAft>
              <a:buSzPts val="275"/>
              <a:buNone/>
            </a:pPr>
            <a:r>
              <a:t/>
            </a:r>
            <a:endParaRPr sz="192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2: Building the Quantum Circuits</a:t>
            </a:r>
            <a:endParaRPr/>
          </a:p>
        </p:txBody>
      </p:sp>
      <p:sp>
        <p:nvSpPr>
          <p:cNvPr id="254" name="Google Shape;254;p28"/>
          <p:cNvSpPr txBox="1"/>
          <p:nvPr>
            <p:ph idx="1" type="body"/>
          </p:nvPr>
        </p:nvSpPr>
        <p:spPr>
          <a:xfrm>
            <a:off x="868050" y="1154800"/>
            <a:ext cx="5517300" cy="556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b="1" lang="en-GB" sz="1950">
                <a:latin typeface="Arial"/>
                <a:ea typeface="Arial"/>
                <a:cs typeface="Arial"/>
                <a:sym typeface="Arial"/>
              </a:rPr>
              <a:t>Quantum classifier using Hadamard gates</a:t>
            </a:r>
            <a:endParaRPr b="1" sz="1950">
              <a:latin typeface="Arial"/>
              <a:ea typeface="Arial"/>
              <a:cs typeface="Arial"/>
              <a:sym typeface="Arial"/>
            </a:endParaRPr>
          </a:p>
          <a:p>
            <a:pPr indent="0" lvl="0" marL="0" rtl="0" algn="l">
              <a:lnSpc>
                <a:spcPct val="95000"/>
              </a:lnSpc>
              <a:spcBef>
                <a:spcPts val="1200"/>
              </a:spcBef>
              <a:spcAft>
                <a:spcPts val="0"/>
              </a:spcAft>
              <a:buSzPts val="275"/>
              <a:buNone/>
            </a:pPr>
            <a:r>
              <a:t/>
            </a:r>
            <a:endParaRPr sz="1875"/>
          </a:p>
          <a:p>
            <a:pPr indent="0" lvl="0" marL="0" rtl="0" algn="l">
              <a:lnSpc>
                <a:spcPct val="70000"/>
              </a:lnSpc>
              <a:spcBef>
                <a:spcPts val="800"/>
              </a:spcBef>
              <a:spcAft>
                <a:spcPts val="0"/>
              </a:spcAft>
              <a:buSzPts val="275"/>
              <a:buNone/>
            </a:pPr>
            <a:r>
              <a:t/>
            </a:r>
            <a:endParaRPr sz="1875">
              <a:latin typeface="Arial"/>
              <a:ea typeface="Arial"/>
              <a:cs typeface="Arial"/>
              <a:sym typeface="Arial"/>
            </a:endParaRPr>
          </a:p>
          <a:p>
            <a:pPr indent="0" lvl="0" marL="0" rtl="0" algn="l">
              <a:lnSpc>
                <a:spcPct val="70000"/>
              </a:lnSpc>
              <a:spcBef>
                <a:spcPts val="1200"/>
              </a:spcBef>
              <a:spcAft>
                <a:spcPts val="1200"/>
              </a:spcAft>
              <a:buSzPts val="275"/>
              <a:buNone/>
            </a:pPr>
            <a:r>
              <a:t/>
            </a:r>
            <a:endParaRPr sz="1925"/>
          </a:p>
        </p:txBody>
      </p:sp>
      <p:pic>
        <p:nvPicPr>
          <p:cNvPr id="255" name="Google Shape;255;p28"/>
          <p:cNvPicPr preferRelativeResize="0"/>
          <p:nvPr/>
        </p:nvPicPr>
        <p:blipFill>
          <a:blip r:embed="rId3">
            <a:alphaModFix/>
          </a:blip>
          <a:stretch>
            <a:fillRect/>
          </a:stretch>
        </p:blipFill>
        <p:spPr>
          <a:xfrm>
            <a:off x="1538050" y="1613188"/>
            <a:ext cx="5524500" cy="30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2: Building the Quantum Circuits</a:t>
            </a:r>
            <a:endParaRPr/>
          </a:p>
        </p:txBody>
      </p:sp>
      <p:sp>
        <p:nvSpPr>
          <p:cNvPr id="261" name="Google Shape;261;p29"/>
          <p:cNvSpPr txBox="1"/>
          <p:nvPr>
            <p:ph idx="1" type="body"/>
          </p:nvPr>
        </p:nvSpPr>
        <p:spPr>
          <a:xfrm>
            <a:off x="868050" y="1744225"/>
            <a:ext cx="3168600" cy="29208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None/>
            </a:pPr>
            <a:r>
              <a:t/>
            </a:r>
            <a:endParaRPr b="1" sz="1400">
              <a:latin typeface="Arial"/>
              <a:ea typeface="Arial"/>
              <a:cs typeface="Arial"/>
              <a:sym typeface="Arial"/>
            </a:endParaRPr>
          </a:p>
          <a:p>
            <a:pPr indent="-287972" lvl="0" marL="457200" rtl="0" algn="l">
              <a:lnSpc>
                <a:spcPct val="115000"/>
              </a:lnSpc>
              <a:spcBef>
                <a:spcPts val="1200"/>
              </a:spcBef>
              <a:spcAft>
                <a:spcPts val="0"/>
              </a:spcAft>
              <a:buClr>
                <a:schemeClr val="lt1"/>
              </a:buClr>
              <a:buSzPct val="100000"/>
              <a:buChar char="●"/>
            </a:pPr>
            <a:r>
              <a:rPr b="1" lang="en-GB" sz="1100"/>
              <a:t>Construction: </a:t>
            </a:r>
            <a:r>
              <a:rPr lang="en-GB" sz="1100">
                <a:latin typeface="Arial"/>
                <a:ea typeface="Arial"/>
                <a:cs typeface="Arial"/>
                <a:sym typeface="Arial"/>
              </a:rPr>
              <a:t>We </a:t>
            </a:r>
            <a:r>
              <a:rPr lang="en-GB" sz="1100">
                <a:latin typeface="Arial"/>
                <a:ea typeface="Arial"/>
                <a:cs typeface="Arial"/>
                <a:sym typeface="Arial"/>
              </a:rPr>
              <a:t>consider</a:t>
            </a:r>
            <a:r>
              <a:rPr lang="en-GB" sz="1100">
                <a:latin typeface="Arial"/>
                <a:ea typeface="Arial"/>
                <a:cs typeface="Arial"/>
                <a:sym typeface="Arial"/>
              </a:rPr>
              <a:t> ‘n’ number of qubits as features selected , initially we use the U gates encoding the normalized classical features into quantum states.After, we applied the </a:t>
            </a:r>
            <a:r>
              <a:rPr b="1" lang="en-GB" sz="1100">
                <a:latin typeface="Arial"/>
                <a:ea typeface="Arial"/>
                <a:cs typeface="Arial"/>
                <a:sym typeface="Arial"/>
              </a:rPr>
              <a:t>CNOT </a:t>
            </a:r>
            <a:r>
              <a:rPr lang="en-GB" sz="1100">
                <a:latin typeface="Arial"/>
                <a:ea typeface="Arial"/>
                <a:cs typeface="Arial"/>
                <a:sym typeface="Arial"/>
              </a:rPr>
              <a:t>gates create entanglement among the qubits, this entanglement allow the qubits to be correlated, allowing to discover more complex relationships.</a:t>
            </a:r>
            <a:endParaRPr sz="1100">
              <a:latin typeface="Arial"/>
              <a:ea typeface="Arial"/>
              <a:cs typeface="Arial"/>
              <a:sym typeface="Arial"/>
            </a:endParaRPr>
          </a:p>
          <a:p>
            <a:pPr indent="-287972" lvl="0" marL="457200" rtl="0" algn="l">
              <a:lnSpc>
                <a:spcPct val="115000"/>
              </a:lnSpc>
              <a:spcBef>
                <a:spcPts val="1000"/>
              </a:spcBef>
              <a:spcAft>
                <a:spcPts val="0"/>
              </a:spcAft>
              <a:buClr>
                <a:schemeClr val="lt1"/>
              </a:buClr>
              <a:buSzPct val="100000"/>
              <a:buChar char="●"/>
            </a:pPr>
            <a:r>
              <a:rPr b="1" lang="en-GB" sz="1100"/>
              <a:t>Measurement: </a:t>
            </a:r>
            <a:r>
              <a:rPr lang="en-GB" sz="1100"/>
              <a:t>After applying the gates and the operations are performed, the measurement counts the frequency of each possible outcome.</a:t>
            </a:r>
            <a:endParaRPr sz="1100"/>
          </a:p>
          <a:p>
            <a:pPr indent="-287972" lvl="0" marL="457200" rtl="0" algn="l">
              <a:lnSpc>
                <a:spcPct val="115000"/>
              </a:lnSpc>
              <a:spcBef>
                <a:spcPts val="1000"/>
              </a:spcBef>
              <a:spcAft>
                <a:spcPts val="0"/>
              </a:spcAft>
              <a:buClr>
                <a:schemeClr val="lt1"/>
              </a:buClr>
              <a:buSzPct val="100000"/>
              <a:buChar char="●"/>
            </a:pPr>
            <a:r>
              <a:rPr b="1" lang="en-GB" sz="1100"/>
              <a:t>Classification decision : </a:t>
            </a:r>
            <a:r>
              <a:rPr lang="en-GB" sz="1100"/>
              <a:t>Basically the decision making is based on the counting of the output.</a:t>
            </a:r>
            <a:endParaRPr sz="1100"/>
          </a:p>
          <a:p>
            <a:pPr indent="0" lvl="0" marL="0" rtl="0" algn="l">
              <a:spcBef>
                <a:spcPts val="8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a:p>
        </p:txBody>
      </p:sp>
      <p:sp>
        <p:nvSpPr>
          <p:cNvPr id="262" name="Google Shape;262;p29"/>
          <p:cNvSpPr txBox="1"/>
          <p:nvPr>
            <p:ph idx="1" type="body"/>
          </p:nvPr>
        </p:nvSpPr>
        <p:spPr>
          <a:xfrm>
            <a:off x="868050" y="1154800"/>
            <a:ext cx="5517300" cy="2742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b="1" lang="en-GB" sz="1950">
                <a:latin typeface="Arial"/>
                <a:ea typeface="Arial"/>
                <a:cs typeface="Arial"/>
                <a:sym typeface="Arial"/>
              </a:rPr>
              <a:t>Quantum classifier using Entanglement</a:t>
            </a:r>
            <a:endParaRPr b="1" sz="1950">
              <a:latin typeface="Arial"/>
              <a:ea typeface="Arial"/>
              <a:cs typeface="Arial"/>
              <a:sym typeface="Arial"/>
            </a:endParaRPr>
          </a:p>
          <a:p>
            <a:pPr indent="0" lvl="0" marL="0" rtl="0" algn="l">
              <a:lnSpc>
                <a:spcPct val="95000"/>
              </a:lnSpc>
              <a:spcBef>
                <a:spcPts val="1200"/>
              </a:spcBef>
              <a:spcAft>
                <a:spcPts val="0"/>
              </a:spcAft>
              <a:buSzPts val="275"/>
              <a:buNone/>
            </a:pPr>
            <a:r>
              <a:t/>
            </a:r>
            <a:endParaRPr sz="1875"/>
          </a:p>
          <a:p>
            <a:pPr indent="0" lvl="0" marL="0" rtl="0" algn="l">
              <a:lnSpc>
                <a:spcPct val="70000"/>
              </a:lnSpc>
              <a:spcBef>
                <a:spcPts val="800"/>
              </a:spcBef>
              <a:spcAft>
                <a:spcPts val="0"/>
              </a:spcAft>
              <a:buSzPts val="275"/>
              <a:buNone/>
            </a:pPr>
            <a:r>
              <a:t/>
            </a:r>
            <a:endParaRPr sz="1875">
              <a:latin typeface="Arial"/>
              <a:ea typeface="Arial"/>
              <a:cs typeface="Arial"/>
              <a:sym typeface="Arial"/>
            </a:endParaRPr>
          </a:p>
          <a:p>
            <a:pPr indent="0" lvl="0" marL="0" rtl="0" algn="l">
              <a:lnSpc>
                <a:spcPct val="70000"/>
              </a:lnSpc>
              <a:spcBef>
                <a:spcPts val="1200"/>
              </a:spcBef>
              <a:spcAft>
                <a:spcPts val="1200"/>
              </a:spcAft>
              <a:buSzPts val="275"/>
              <a:buNone/>
            </a:pPr>
            <a:r>
              <a:t/>
            </a:r>
            <a:endParaRPr sz="1925"/>
          </a:p>
        </p:txBody>
      </p:sp>
      <p:pic>
        <p:nvPicPr>
          <p:cNvPr id="263" name="Google Shape;263;p29"/>
          <p:cNvPicPr preferRelativeResize="0"/>
          <p:nvPr/>
        </p:nvPicPr>
        <p:blipFill>
          <a:blip r:embed="rId3">
            <a:alphaModFix/>
          </a:blip>
          <a:stretch>
            <a:fillRect/>
          </a:stretch>
        </p:blipFill>
        <p:spPr>
          <a:xfrm>
            <a:off x="4232550" y="1628700"/>
            <a:ext cx="4802550" cy="31518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2: Building the Quantum Circuits</a:t>
            </a:r>
            <a:endParaRPr/>
          </a:p>
        </p:txBody>
      </p:sp>
      <p:sp>
        <p:nvSpPr>
          <p:cNvPr id="269" name="Google Shape;269;p30"/>
          <p:cNvSpPr txBox="1"/>
          <p:nvPr>
            <p:ph idx="1" type="body"/>
          </p:nvPr>
        </p:nvSpPr>
        <p:spPr>
          <a:xfrm>
            <a:off x="868050" y="1154800"/>
            <a:ext cx="5517300" cy="556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b="1" lang="en-GB" sz="1950">
                <a:latin typeface="Arial"/>
                <a:ea typeface="Arial"/>
                <a:cs typeface="Arial"/>
                <a:sym typeface="Arial"/>
              </a:rPr>
              <a:t>Quantum classifier using Hadamard gates</a:t>
            </a:r>
            <a:endParaRPr b="1" sz="1950">
              <a:latin typeface="Arial"/>
              <a:ea typeface="Arial"/>
              <a:cs typeface="Arial"/>
              <a:sym typeface="Arial"/>
            </a:endParaRPr>
          </a:p>
          <a:p>
            <a:pPr indent="0" lvl="0" marL="0" rtl="0" algn="l">
              <a:lnSpc>
                <a:spcPct val="95000"/>
              </a:lnSpc>
              <a:spcBef>
                <a:spcPts val="1200"/>
              </a:spcBef>
              <a:spcAft>
                <a:spcPts val="0"/>
              </a:spcAft>
              <a:buSzPts val="275"/>
              <a:buNone/>
            </a:pPr>
            <a:r>
              <a:t/>
            </a:r>
            <a:endParaRPr sz="1875"/>
          </a:p>
          <a:p>
            <a:pPr indent="0" lvl="0" marL="0" rtl="0" algn="l">
              <a:lnSpc>
                <a:spcPct val="70000"/>
              </a:lnSpc>
              <a:spcBef>
                <a:spcPts val="800"/>
              </a:spcBef>
              <a:spcAft>
                <a:spcPts val="0"/>
              </a:spcAft>
              <a:buSzPts val="275"/>
              <a:buNone/>
            </a:pPr>
            <a:r>
              <a:t/>
            </a:r>
            <a:endParaRPr sz="1875">
              <a:latin typeface="Arial"/>
              <a:ea typeface="Arial"/>
              <a:cs typeface="Arial"/>
              <a:sym typeface="Arial"/>
            </a:endParaRPr>
          </a:p>
          <a:p>
            <a:pPr indent="0" lvl="0" marL="0" rtl="0" algn="l">
              <a:lnSpc>
                <a:spcPct val="70000"/>
              </a:lnSpc>
              <a:spcBef>
                <a:spcPts val="1200"/>
              </a:spcBef>
              <a:spcAft>
                <a:spcPts val="1200"/>
              </a:spcAft>
              <a:buSzPts val="275"/>
              <a:buNone/>
            </a:pPr>
            <a:r>
              <a:t/>
            </a:r>
            <a:endParaRPr sz="1925"/>
          </a:p>
        </p:txBody>
      </p:sp>
      <p:pic>
        <p:nvPicPr>
          <p:cNvPr id="270" name="Google Shape;270;p30"/>
          <p:cNvPicPr preferRelativeResize="0"/>
          <p:nvPr/>
        </p:nvPicPr>
        <p:blipFill>
          <a:blip r:embed="rId3">
            <a:alphaModFix/>
          </a:blip>
          <a:stretch>
            <a:fillRect/>
          </a:stretch>
        </p:blipFill>
        <p:spPr>
          <a:xfrm>
            <a:off x="1326800" y="1711600"/>
            <a:ext cx="6686550" cy="300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3: Classification</a:t>
            </a:r>
            <a:endParaRPr/>
          </a:p>
        </p:txBody>
      </p:sp>
      <p:sp>
        <p:nvSpPr>
          <p:cNvPr id="276" name="Google Shape;276;p31"/>
          <p:cNvSpPr txBox="1"/>
          <p:nvPr>
            <p:ph idx="1" type="body"/>
          </p:nvPr>
        </p:nvSpPr>
        <p:spPr>
          <a:xfrm>
            <a:off x="770175" y="1396250"/>
            <a:ext cx="3168600" cy="2920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sz="14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Char char="●"/>
            </a:pPr>
            <a:r>
              <a:rPr lang="en-GB" sz="1100"/>
              <a:t>We defined the variables accordingly.</a:t>
            </a:r>
            <a:endParaRPr sz="1100"/>
          </a:p>
          <a:p>
            <a:pPr indent="-298450" lvl="0" marL="457200" rtl="0" algn="l">
              <a:lnSpc>
                <a:spcPct val="115000"/>
              </a:lnSpc>
              <a:spcBef>
                <a:spcPts val="1000"/>
              </a:spcBef>
              <a:spcAft>
                <a:spcPts val="0"/>
              </a:spcAft>
              <a:buClr>
                <a:schemeClr val="lt1"/>
              </a:buClr>
              <a:buSzPts val="1100"/>
              <a:buChar char="●"/>
            </a:pPr>
            <a:r>
              <a:rPr b="1" lang="en-GB" sz="1100"/>
              <a:t>Storage</a:t>
            </a:r>
            <a:r>
              <a:rPr b="1" lang="en-GB" sz="1100"/>
              <a:t> :</a:t>
            </a:r>
            <a:r>
              <a:rPr b="1" lang="en-GB" sz="1100"/>
              <a:t> </a:t>
            </a:r>
            <a:r>
              <a:rPr lang="en-GB" sz="1100">
                <a:latin typeface="Arial"/>
                <a:ea typeface="Arial"/>
                <a:cs typeface="Arial"/>
                <a:sym typeface="Arial"/>
              </a:rPr>
              <a:t>We create list to store the classification results from both classifiers.</a:t>
            </a:r>
            <a:endParaRPr sz="1100">
              <a:latin typeface="Arial"/>
              <a:ea typeface="Arial"/>
              <a:cs typeface="Arial"/>
              <a:sym typeface="Arial"/>
            </a:endParaRPr>
          </a:p>
          <a:p>
            <a:pPr indent="-298450" lvl="0" marL="457200" rtl="0" algn="l">
              <a:lnSpc>
                <a:spcPct val="115000"/>
              </a:lnSpc>
              <a:spcBef>
                <a:spcPts val="1000"/>
              </a:spcBef>
              <a:spcAft>
                <a:spcPts val="0"/>
              </a:spcAft>
              <a:buClr>
                <a:schemeClr val="lt1"/>
              </a:buClr>
              <a:buSzPts val="1100"/>
              <a:buChar char="●"/>
            </a:pPr>
            <a:r>
              <a:rPr b="1" lang="en-GB" sz="1100"/>
              <a:t>Iteration :</a:t>
            </a:r>
            <a:r>
              <a:rPr lang="en-GB" sz="1100"/>
              <a:t>We create a loop which iterates over each row of the Dataframe .</a:t>
            </a:r>
            <a:endParaRPr sz="1100"/>
          </a:p>
          <a:p>
            <a:pPr indent="-298450" lvl="0" marL="457200" rtl="0" algn="l">
              <a:lnSpc>
                <a:spcPct val="115000"/>
              </a:lnSpc>
              <a:spcBef>
                <a:spcPts val="1000"/>
              </a:spcBef>
              <a:spcAft>
                <a:spcPts val="0"/>
              </a:spcAft>
              <a:buClr>
                <a:schemeClr val="lt1"/>
              </a:buClr>
              <a:buSzPts val="1100"/>
              <a:buChar char="●"/>
            </a:pPr>
            <a:r>
              <a:rPr b="1" lang="en-GB" sz="1100"/>
              <a:t>Function executing</a:t>
            </a:r>
            <a:r>
              <a:rPr b="1" lang="en-GB" sz="1100"/>
              <a:t> : </a:t>
            </a:r>
            <a:r>
              <a:rPr lang="en-GB" sz="1100"/>
              <a:t>We execute the classification functions</a:t>
            </a:r>
            <a:endParaRPr sz="1100"/>
          </a:p>
          <a:p>
            <a:pPr indent="0" lvl="0" marL="0" rtl="0" algn="l">
              <a:spcBef>
                <a:spcPts val="8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277" name="Google Shape;277;p31"/>
          <p:cNvPicPr preferRelativeResize="0"/>
          <p:nvPr/>
        </p:nvPicPr>
        <p:blipFill>
          <a:blip r:embed="rId3">
            <a:alphaModFix/>
          </a:blip>
          <a:stretch>
            <a:fillRect/>
          </a:stretch>
        </p:blipFill>
        <p:spPr>
          <a:xfrm>
            <a:off x="4246475" y="1420296"/>
            <a:ext cx="4744224" cy="955350"/>
          </a:xfrm>
          <a:prstGeom prst="rect">
            <a:avLst/>
          </a:prstGeom>
          <a:noFill/>
          <a:ln>
            <a:noFill/>
          </a:ln>
        </p:spPr>
      </p:pic>
      <p:pic>
        <p:nvPicPr>
          <p:cNvPr id="278" name="Google Shape;278;p31"/>
          <p:cNvPicPr preferRelativeResize="0"/>
          <p:nvPr/>
        </p:nvPicPr>
        <p:blipFill rotWithShape="1">
          <a:blip r:embed="rId4">
            <a:alphaModFix/>
          </a:blip>
          <a:srcRect b="31445" l="0" r="0" t="0"/>
          <a:stretch/>
        </p:blipFill>
        <p:spPr>
          <a:xfrm>
            <a:off x="4246475" y="2527900"/>
            <a:ext cx="3890450" cy="1971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Step 4: Comparison and performance</a:t>
            </a:r>
            <a:endParaRPr/>
          </a:p>
        </p:txBody>
      </p:sp>
      <p:sp>
        <p:nvSpPr>
          <p:cNvPr id="284" name="Google Shape;284;p32"/>
          <p:cNvSpPr txBox="1"/>
          <p:nvPr>
            <p:ph idx="1" type="body"/>
          </p:nvPr>
        </p:nvSpPr>
        <p:spPr>
          <a:xfrm>
            <a:off x="770175" y="1396250"/>
            <a:ext cx="3168600" cy="2920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b="1" sz="14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Char char="●"/>
            </a:pPr>
            <a:r>
              <a:rPr b="1" lang="en-GB" sz="1100"/>
              <a:t>We create dataframes for a comparison between the predicted values coming from the classifiers and the actual values, coming from the database.</a:t>
            </a:r>
            <a:endParaRPr b="1" sz="1100"/>
          </a:p>
          <a:p>
            <a:pPr indent="-298450" lvl="0" marL="457200" rtl="0" algn="l">
              <a:lnSpc>
                <a:spcPct val="115000"/>
              </a:lnSpc>
              <a:spcBef>
                <a:spcPts val="1000"/>
              </a:spcBef>
              <a:spcAft>
                <a:spcPts val="0"/>
              </a:spcAft>
              <a:buClr>
                <a:schemeClr val="lt1"/>
              </a:buClr>
              <a:buSzPts val="1100"/>
              <a:buChar char="●"/>
            </a:pPr>
            <a:r>
              <a:rPr b="1" lang="en-GB" sz="1100"/>
              <a:t>By using the test data, we find the accuracy per each classifier</a:t>
            </a:r>
            <a:endParaRPr b="1" sz="1100"/>
          </a:p>
          <a:p>
            <a:pPr indent="0" lvl="0" marL="0" rtl="0" algn="l">
              <a:spcBef>
                <a:spcPts val="8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a:p>
        </p:txBody>
      </p:sp>
      <p:pic>
        <p:nvPicPr>
          <p:cNvPr id="285" name="Google Shape;285;p32"/>
          <p:cNvPicPr preferRelativeResize="0"/>
          <p:nvPr/>
        </p:nvPicPr>
        <p:blipFill>
          <a:blip r:embed="rId3">
            <a:alphaModFix/>
          </a:blip>
          <a:stretch>
            <a:fillRect/>
          </a:stretch>
        </p:blipFill>
        <p:spPr>
          <a:xfrm>
            <a:off x="3938775" y="1719449"/>
            <a:ext cx="4930500" cy="146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Insights</a:t>
            </a:r>
            <a:endParaRPr/>
          </a:p>
        </p:txBody>
      </p:sp>
      <p:sp>
        <p:nvSpPr>
          <p:cNvPr id="291" name="Google Shape;291;p33"/>
          <p:cNvSpPr txBox="1"/>
          <p:nvPr>
            <p:ph idx="1" type="body"/>
          </p:nvPr>
        </p:nvSpPr>
        <p:spPr>
          <a:xfrm>
            <a:off x="658575" y="1384175"/>
            <a:ext cx="3550500" cy="3263400"/>
          </a:xfrm>
          <a:prstGeom prst="rect">
            <a:avLst/>
          </a:prstGeom>
        </p:spPr>
        <p:txBody>
          <a:bodyPr anchorCtr="0" anchor="t" bIns="34275" lIns="68575" spcFirstLastPara="1" rIns="68575" wrap="square" tIns="34275">
            <a:normAutofit/>
          </a:bodyPr>
          <a:lstStyle/>
          <a:p>
            <a:pPr indent="-298450" lvl="0" marL="457200" rtl="0" algn="l">
              <a:lnSpc>
                <a:spcPct val="115000"/>
              </a:lnSpc>
              <a:spcBef>
                <a:spcPts val="1000"/>
              </a:spcBef>
              <a:spcAft>
                <a:spcPts val="0"/>
              </a:spcAft>
              <a:buClr>
                <a:schemeClr val="lt1"/>
              </a:buClr>
              <a:buSzPts val="1100"/>
              <a:buChar char="●"/>
            </a:pPr>
            <a:r>
              <a:rPr lang="en-GB" sz="1100"/>
              <a:t>Parameterization by using the normalization in the features we ensure that the angles are used for </a:t>
            </a:r>
            <a:r>
              <a:rPr lang="en-GB" sz="1100"/>
              <a:t>rotations</a:t>
            </a:r>
            <a:r>
              <a:rPr lang="en-GB" sz="1100"/>
              <a:t> within </a:t>
            </a:r>
            <a:r>
              <a:rPr lang="en-GB" sz="1100"/>
              <a:t>appropriate</a:t>
            </a:r>
            <a:r>
              <a:rPr lang="en-GB" sz="1100"/>
              <a:t> ranges.</a:t>
            </a:r>
            <a:endParaRPr sz="1100"/>
          </a:p>
          <a:p>
            <a:pPr indent="-298450" lvl="0" marL="457200" rtl="0" algn="l">
              <a:lnSpc>
                <a:spcPct val="115000"/>
              </a:lnSpc>
              <a:spcBef>
                <a:spcPts val="1000"/>
              </a:spcBef>
              <a:spcAft>
                <a:spcPts val="0"/>
              </a:spcAft>
              <a:buClr>
                <a:schemeClr val="lt1"/>
              </a:buClr>
              <a:buSzPts val="1100"/>
              <a:buChar char="●"/>
            </a:pPr>
            <a:r>
              <a:rPr lang="en-GB" sz="1100"/>
              <a:t>The Entanglement circuit performs a better scenario, could be due to the ability to capture complex relationships between the features, by using the CNOT gate.</a:t>
            </a:r>
            <a:endParaRPr sz="1100"/>
          </a:p>
          <a:p>
            <a:pPr indent="-298450" lvl="0" marL="457200" rtl="0" algn="l">
              <a:lnSpc>
                <a:spcPct val="115000"/>
              </a:lnSpc>
              <a:spcBef>
                <a:spcPts val="1000"/>
              </a:spcBef>
              <a:spcAft>
                <a:spcPts val="0"/>
              </a:spcAft>
              <a:buClr>
                <a:schemeClr val="lt1"/>
              </a:buClr>
              <a:buSzPts val="1100"/>
              <a:buChar char="●"/>
            </a:pPr>
            <a:r>
              <a:rPr lang="en-GB" sz="1100"/>
              <a:t>Due to the </a:t>
            </a:r>
            <a:r>
              <a:rPr lang="en-GB" sz="1100"/>
              <a:t>imbalance</a:t>
            </a:r>
            <a:r>
              <a:rPr lang="en-GB" sz="1100"/>
              <a:t> target, the 56.42% represent a reasonable </a:t>
            </a:r>
            <a:r>
              <a:rPr lang="en-GB" sz="1100"/>
              <a:t>number</a:t>
            </a:r>
            <a:r>
              <a:rPr lang="en-GB" sz="1100"/>
              <a:t>, however it can be improved by using  naive model.</a:t>
            </a:r>
            <a:endParaRPr sz="1100"/>
          </a:p>
        </p:txBody>
      </p:sp>
      <p:pic>
        <p:nvPicPr>
          <p:cNvPr id="292" name="Google Shape;292;p33"/>
          <p:cNvPicPr preferRelativeResize="0"/>
          <p:nvPr/>
        </p:nvPicPr>
        <p:blipFill>
          <a:blip r:embed="rId3">
            <a:alphaModFix/>
          </a:blip>
          <a:stretch>
            <a:fillRect/>
          </a:stretch>
        </p:blipFill>
        <p:spPr>
          <a:xfrm>
            <a:off x="5008925" y="1482526"/>
            <a:ext cx="3878024" cy="2331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type="title"/>
          </p:nvPr>
        </p:nvSpPr>
        <p:spPr>
          <a:xfrm>
            <a:off x="595725" y="720825"/>
            <a:ext cx="4587000" cy="114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Approach II:</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Quantum Variational Classifier (QVC)</a:t>
            </a:r>
            <a:endParaRPr/>
          </a:p>
        </p:txBody>
      </p:sp>
      <p:sp>
        <p:nvSpPr>
          <p:cNvPr id="298" name="Google Shape;298;p34"/>
          <p:cNvSpPr txBox="1"/>
          <p:nvPr>
            <p:ph idx="4294967295" type="body"/>
          </p:nvPr>
        </p:nvSpPr>
        <p:spPr>
          <a:xfrm>
            <a:off x="433800" y="2184900"/>
            <a:ext cx="5841000" cy="2815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b="1" lang="en-GB" sz="1100"/>
              <a:t>Data Encoding:</a:t>
            </a:r>
            <a:r>
              <a:rPr lang="en-GB" sz="1100"/>
              <a:t> The ZZFeatureMap transforms classical input data into a quantum state that is encoded onto qubits. </a:t>
            </a:r>
            <a:endParaRPr sz="1100"/>
          </a:p>
          <a:p>
            <a:pPr indent="-298450" lvl="0" marL="457200" rtl="0" algn="l">
              <a:spcBef>
                <a:spcPts val="1000"/>
              </a:spcBef>
              <a:spcAft>
                <a:spcPts val="0"/>
              </a:spcAft>
              <a:buClr>
                <a:schemeClr val="lt1"/>
              </a:buClr>
              <a:buSzPts val="1100"/>
              <a:buChar char="●"/>
            </a:pPr>
            <a:r>
              <a:rPr b="1" lang="en-GB" sz="1100"/>
              <a:t>Variational PQCs:</a:t>
            </a:r>
            <a:r>
              <a:rPr lang="en-GB" sz="1100"/>
              <a:t> The RealAmplitudes ansatz acts as a variational circuit, which takes the encoded state from the feature map and processes it through parameterized gates to classify data points.</a:t>
            </a:r>
            <a:endParaRPr sz="1100"/>
          </a:p>
          <a:p>
            <a:pPr indent="-298450" lvl="0" marL="457200" rtl="0" algn="l">
              <a:spcBef>
                <a:spcPts val="1000"/>
              </a:spcBef>
              <a:spcAft>
                <a:spcPts val="0"/>
              </a:spcAft>
              <a:buClr>
                <a:schemeClr val="lt1"/>
              </a:buClr>
              <a:buSzPts val="1100"/>
              <a:buChar char="●"/>
            </a:pPr>
            <a:r>
              <a:rPr b="1" lang="en-GB" sz="1100"/>
              <a:t>Measurement: </a:t>
            </a:r>
            <a:r>
              <a:rPr lang="en-GB" sz="1100"/>
              <a:t>After applying the parameterized gates and entangling the qubits, the final quantum state is measured. </a:t>
            </a:r>
            <a:endParaRPr sz="1100"/>
          </a:p>
          <a:p>
            <a:pPr indent="-298450" lvl="0" marL="457200" rtl="0" algn="l">
              <a:spcBef>
                <a:spcPts val="1000"/>
              </a:spcBef>
              <a:spcAft>
                <a:spcPts val="1200"/>
              </a:spcAft>
              <a:buClr>
                <a:schemeClr val="lt1"/>
              </a:buClr>
              <a:buSzPts val="1100"/>
              <a:buChar char="●"/>
            </a:pPr>
            <a:r>
              <a:rPr b="1" lang="en-GB" sz="1100"/>
              <a:t>Training Process: </a:t>
            </a:r>
            <a:r>
              <a:rPr lang="en-GB" sz="1100"/>
              <a:t>Measure the final quantum state to get probabilities for each class. Calculate the loss based on predictions and true labels. Adjust the parameters of the RealAmplitudes circuit to minimize the loss. For new data, encode it using ZZFeatureMap and run through RealAmplitudes to predict class labels.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7"/>
          <p:cNvPicPr preferRelativeResize="0"/>
          <p:nvPr/>
        </p:nvPicPr>
        <p:blipFill rotWithShape="1">
          <a:blip r:embed="rId3">
            <a:alphaModFix/>
          </a:blip>
          <a:srcRect b="0" l="0" r="0" t="0"/>
          <a:stretch/>
        </p:blipFill>
        <p:spPr>
          <a:xfrm>
            <a:off x="512083" y="1590796"/>
            <a:ext cx="441607" cy="359447"/>
          </a:xfrm>
          <a:prstGeom prst="rect">
            <a:avLst/>
          </a:prstGeom>
          <a:noFill/>
          <a:ln>
            <a:noFill/>
          </a:ln>
        </p:spPr>
      </p:pic>
      <p:pic>
        <p:nvPicPr>
          <p:cNvPr id="154" name="Google Shape;154;p17"/>
          <p:cNvPicPr preferRelativeResize="0"/>
          <p:nvPr/>
        </p:nvPicPr>
        <p:blipFill rotWithShape="1">
          <a:blip r:embed="rId3">
            <a:alphaModFix/>
          </a:blip>
          <a:srcRect b="0" l="0" r="0" t="0"/>
          <a:stretch/>
        </p:blipFill>
        <p:spPr>
          <a:xfrm>
            <a:off x="512083" y="2212303"/>
            <a:ext cx="441607" cy="359447"/>
          </a:xfrm>
          <a:prstGeom prst="rect">
            <a:avLst/>
          </a:prstGeom>
          <a:noFill/>
          <a:ln>
            <a:noFill/>
          </a:ln>
        </p:spPr>
      </p:pic>
      <p:pic>
        <p:nvPicPr>
          <p:cNvPr id="155" name="Google Shape;155;p17"/>
          <p:cNvPicPr preferRelativeResize="0"/>
          <p:nvPr/>
        </p:nvPicPr>
        <p:blipFill rotWithShape="1">
          <a:blip r:embed="rId3">
            <a:alphaModFix/>
          </a:blip>
          <a:srcRect b="0" l="0" r="0" t="0"/>
          <a:stretch/>
        </p:blipFill>
        <p:spPr>
          <a:xfrm>
            <a:off x="512083" y="2833809"/>
            <a:ext cx="441607" cy="359447"/>
          </a:xfrm>
          <a:prstGeom prst="rect">
            <a:avLst/>
          </a:prstGeom>
          <a:noFill/>
          <a:ln>
            <a:noFill/>
          </a:ln>
        </p:spPr>
      </p:pic>
      <p:sp>
        <p:nvSpPr>
          <p:cNvPr id="156" name="Google Shape;156;p17"/>
          <p:cNvSpPr txBox="1"/>
          <p:nvPr/>
        </p:nvSpPr>
        <p:spPr>
          <a:xfrm>
            <a:off x="645602" y="1673245"/>
            <a:ext cx="17456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lt1"/>
                </a:solidFill>
                <a:latin typeface="Staatliches"/>
                <a:ea typeface="Staatliches"/>
                <a:cs typeface="Staatliches"/>
                <a:sym typeface="Staatliches"/>
              </a:rPr>
              <a:t>1</a:t>
            </a:r>
            <a:endParaRPr sz="1400">
              <a:solidFill>
                <a:schemeClr val="lt1"/>
              </a:solidFill>
              <a:latin typeface="Staatliches"/>
              <a:ea typeface="Staatliches"/>
              <a:cs typeface="Staatliches"/>
              <a:sym typeface="Staatliches"/>
            </a:endParaRPr>
          </a:p>
        </p:txBody>
      </p:sp>
      <p:sp>
        <p:nvSpPr>
          <p:cNvPr id="157" name="Google Shape;157;p17"/>
          <p:cNvSpPr txBox="1"/>
          <p:nvPr/>
        </p:nvSpPr>
        <p:spPr>
          <a:xfrm>
            <a:off x="645601" y="2261550"/>
            <a:ext cx="21424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lt1"/>
                </a:solidFill>
                <a:latin typeface="Staatliches"/>
                <a:ea typeface="Staatliches"/>
                <a:cs typeface="Staatliches"/>
                <a:sym typeface="Staatliches"/>
              </a:rPr>
              <a:t>2</a:t>
            </a:r>
            <a:endParaRPr sz="1400">
              <a:solidFill>
                <a:schemeClr val="lt1"/>
              </a:solidFill>
              <a:latin typeface="Staatliches"/>
              <a:ea typeface="Staatliches"/>
              <a:cs typeface="Staatliches"/>
              <a:sym typeface="Staatliches"/>
            </a:endParaRPr>
          </a:p>
        </p:txBody>
      </p:sp>
      <p:sp>
        <p:nvSpPr>
          <p:cNvPr id="158" name="Google Shape;158;p17"/>
          <p:cNvSpPr txBox="1"/>
          <p:nvPr/>
        </p:nvSpPr>
        <p:spPr>
          <a:xfrm>
            <a:off x="629357" y="2879056"/>
            <a:ext cx="21424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lt1"/>
                </a:solidFill>
                <a:latin typeface="Staatliches"/>
                <a:ea typeface="Staatliches"/>
                <a:cs typeface="Staatliches"/>
                <a:sym typeface="Staatliches"/>
              </a:rPr>
              <a:t>3</a:t>
            </a:r>
            <a:endParaRPr sz="1400">
              <a:solidFill>
                <a:schemeClr val="lt1"/>
              </a:solidFill>
              <a:latin typeface="Staatliches"/>
              <a:ea typeface="Staatliches"/>
              <a:cs typeface="Staatliches"/>
              <a:sym typeface="Staatliches"/>
            </a:endParaRPr>
          </a:p>
        </p:txBody>
      </p:sp>
      <p:sp>
        <p:nvSpPr>
          <p:cNvPr id="159" name="Google Shape;159;p17"/>
          <p:cNvSpPr txBox="1"/>
          <p:nvPr/>
        </p:nvSpPr>
        <p:spPr>
          <a:xfrm>
            <a:off x="607130" y="4118045"/>
            <a:ext cx="2130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lt1"/>
              </a:solidFill>
              <a:latin typeface="Staatliches"/>
              <a:ea typeface="Staatliches"/>
              <a:cs typeface="Staatliches"/>
              <a:sym typeface="Staatliches"/>
            </a:endParaRPr>
          </a:p>
        </p:txBody>
      </p:sp>
      <p:sp>
        <p:nvSpPr>
          <p:cNvPr id="160" name="Google Shape;160;p17"/>
          <p:cNvSpPr txBox="1"/>
          <p:nvPr/>
        </p:nvSpPr>
        <p:spPr>
          <a:xfrm>
            <a:off x="1087207" y="1572306"/>
            <a:ext cx="7740600" cy="2538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GB" sz="1200">
                <a:solidFill>
                  <a:srgbClr val="D8D8D8"/>
                </a:solidFill>
                <a:latin typeface="Niramit Medium"/>
                <a:ea typeface="Niramit Medium"/>
                <a:cs typeface="Niramit Medium"/>
                <a:sym typeface="Niramit Medium"/>
              </a:rPr>
              <a:t>Data preprocessing and exploration </a:t>
            </a:r>
            <a:endParaRPr sz="1200">
              <a:solidFill>
                <a:srgbClr val="D8D8D8"/>
              </a:solidFill>
              <a:latin typeface="Niramit Medium"/>
              <a:ea typeface="Niramit Medium"/>
              <a:cs typeface="Niramit Medium"/>
              <a:sym typeface="Niramit Medium"/>
            </a:endParaRPr>
          </a:p>
        </p:txBody>
      </p:sp>
      <p:sp>
        <p:nvSpPr>
          <p:cNvPr id="161" name="Google Shape;161;p17"/>
          <p:cNvSpPr txBox="1"/>
          <p:nvPr/>
        </p:nvSpPr>
        <p:spPr>
          <a:xfrm>
            <a:off x="1087206" y="2180509"/>
            <a:ext cx="7831800" cy="2538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en-GB" sz="1200">
                <a:solidFill>
                  <a:srgbClr val="D8D8D8"/>
                </a:solidFill>
                <a:latin typeface="Niramit Medium"/>
                <a:ea typeface="Niramit Medium"/>
                <a:cs typeface="Niramit Medium"/>
                <a:sym typeface="Niramit Medium"/>
              </a:rPr>
              <a:t>Feature selection and engineering </a:t>
            </a:r>
            <a:endParaRPr sz="1200">
              <a:solidFill>
                <a:srgbClr val="D8D8D8"/>
              </a:solidFill>
              <a:latin typeface="Niramit Medium"/>
              <a:ea typeface="Niramit Medium"/>
              <a:cs typeface="Niramit Medium"/>
              <a:sym typeface="Niramit Medium"/>
            </a:endParaRPr>
          </a:p>
        </p:txBody>
      </p:sp>
      <p:sp>
        <p:nvSpPr>
          <p:cNvPr id="162" name="Google Shape;162;p17"/>
          <p:cNvSpPr txBox="1"/>
          <p:nvPr/>
        </p:nvSpPr>
        <p:spPr>
          <a:xfrm>
            <a:off x="1087207" y="2786191"/>
            <a:ext cx="7940100" cy="253800"/>
          </a:xfrm>
          <a:prstGeom prst="rect">
            <a:avLst/>
          </a:prstGeom>
          <a:noFill/>
          <a:ln>
            <a:noFill/>
          </a:ln>
        </p:spPr>
        <p:txBody>
          <a:bodyPr anchorCtr="0" anchor="t" bIns="34275" lIns="68575" spcFirstLastPara="1" rIns="68575" wrap="square" tIns="34275">
            <a:spAutoFit/>
          </a:bodyPr>
          <a:lstStyle/>
          <a:p>
            <a:pPr indent="0" lvl="0" marL="0" rtl="0" algn="just">
              <a:spcBef>
                <a:spcPts val="0"/>
              </a:spcBef>
              <a:spcAft>
                <a:spcPts val="0"/>
              </a:spcAft>
              <a:buClr>
                <a:schemeClr val="dk1"/>
              </a:buClr>
              <a:buFont typeface="Arial"/>
              <a:buNone/>
            </a:pPr>
            <a:r>
              <a:rPr lang="en-GB" sz="1200">
                <a:solidFill>
                  <a:srgbClr val="D8D8D8"/>
                </a:solidFill>
                <a:latin typeface="Niramit Medium"/>
                <a:ea typeface="Niramit Medium"/>
                <a:cs typeface="Niramit Medium"/>
                <a:sym typeface="Niramit Medium"/>
              </a:rPr>
              <a:t>Model training and evaluation</a:t>
            </a:r>
            <a:endParaRPr sz="1200">
              <a:solidFill>
                <a:srgbClr val="D8D8D8"/>
              </a:solidFill>
              <a:latin typeface="Niramit Medium"/>
              <a:ea typeface="Niramit Medium"/>
              <a:cs typeface="Niramit Medium"/>
              <a:sym typeface="Niramit Medium"/>
            </a:endParaRPr>
          </a:p>
        </p:txBody>
      </p:sp>
      <p:sp>
        <p:nvSpPr>
          <p:cNvPr id="163" name="Google Shape;163;p17"/>
          <p:cNvSpPr txBox="1"/>
          <p:nvPr/>
        </p:nvSpPr>
        <p:spPr>
          <a:xfrm>
            <a:off x="457348" y="726125"/>
            <a:ext cx="5851800" cy="53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000">
                <a:solidFill>
                  <a:srgbClr val="D8D8D8"/>
                </a:solidFill>
                <a:latin typeface="Staatliches"/>
                <a:ea typeface="Staatliches"/>
                <a:cs typeface="Staatliches"/>
                <a:sym typeface="Staatliches"/>
              </a:rPr>
              <a:t>Phase I: Classical Machine Learning</a:t>
            </a:r>
            <a:endParaRPr sz="3000">
              <a:solidFill>
                <a:srgbClr val="D8D8D8"/>
              </a:solidFill>
              <a:latin typeface="Staatliches"/>
              <a:ea typeface="Staatliches"/>
              <a:cs typeface="Staatliches"/>
              <a:sym typeface="Staatlich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371575" y="2640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Step 1: Data Encoding with ZZFeatureMap</a:t>
            </a:r>
            <a:endParaRPr sz="2400"/>
          </a:p>
        </p:txBody>
      </p:sp>
      <p:sp>
        <p:nvSpPr>
          <p:cNvPr id="304" name="Google Shape;304;p35"/>
          <p:cNvSpPr txBox="1"/>
          <p:nvPr>
            <p:ph idx="1" type="body"/>
          </p:nvPr>
        </p:nvSpPr>
        <p:spPr>
          <a:xfrm>
            <a:off x="371575" y="1176675"/>
            <a:ext cx="2133600" cy="3682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100">
                <a:latin typeface="Arial"/>
                <a:ea typeface="Arial"/>
                <a:cs typeface="Arial"/>
                <a:sym typeface="Arial"/>
              </a:rPr>
              <a:t>Initialization</a:t>
            </a:r>
            <a:r>
              <a:rPr lang="en-GB" sz="1100">
                <a:latin typeface="Arial"/>
                <a:ea typeface="Arial"/>
                <a:cs typeface="Arial"/>
                <a:sym typeface="Arial"/>
              </a:rPr>
              <a:t>: Each qubit starts in the ∣0⟩ state.</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Hadamard (H) gates</a:t>
            </a:r>
            <a:r>
              <a:rPr lang="en-GB" sz="1100">
                <a:latin typeface="Arial"/>
                <a:ea typeface="Arial"/>
                <a:cs typeface="Arial"/>
                <a:sym typeface="Arial"/>
              </a:rPr>
              <a:t>: These are applied to all qubits, creating a superposition.</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Phase (P) gates</a:t>
            </a:r>
            <a:r>
              <a:rPr lang="en-GB" sz="1100">
                <a:latin typeface="Arial"/>
                <a:ea typeface="Arial"/>
                <a:cs typeface="Arial"/>
                <a:sym typeface="Arial"/>
              </a:rPr>
              <a:t>: The phase gates apply rotations based on the feature values These single-qubit gates encode the classical data into the quantum state of each qubit.</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Controlled-Z (CZ) gates</a:t>
            </a:r>
            <a:r>
              <a:rPr lang="en-GB" sz="1100">
                <a:latin typeface="Arial"/>
                <a:ea typeface="Arial"/>
                <a:cs typeface="Arial"/>
                <a:sym typeface="Arial"/>
              </a:rPr>
              <a:t>: Entanglement is introduced between pairs of qubits. encode interactions between features</a:t>
            </a:r>
            <a:endParaRPr sz="1100">
              <a:latin typeface="Arial"/>
              <a:ea typeface="Arial"/>
              <a:cs typeface="Arial"/>
              <a:sym typeface="Arial"/>
            </a:endParaRPr>
          </a:p>
          <a:p>
            <a:pPr indent="0" lvl="0" marL="0" rtl="0" algn="l">
              <a:spcBef>
                <a:spcPts val="1200"/>
              </a:spcBef>
              <a:spcAft>
                <a:spcPts val="1200"/>
              </a:spcAft>
              <a:buNone/>
            </a:pPr>
            <a:r>
              <a:rPr b="1" lang="en-GB" sz="1100">
                <a:latin typeface="Arial"/>
                <a:ea typeface="Arial"/>
                <a:cs typeface="Arial"/>
                <a:sym typeface="Arial"/>
              </a:rPr>
              <a:t>Final Layer of Gates</a:t>
            </a:r>
            <a:r>
              <a:rPr lang="en-GB" sz="1100">
                <a:latin typeface="Arial"/>
                <a:ea typeface="Arial"/>
                <a:cs typeface="Arial"/>
                <a:sym typeface="Arial"/>
              </a:rPr>
              <a:t>: The circuit concludes with another set of phase and CZ gates to complete the feature encoding.</a:t>
            </a:r>
            <a:endParaRPr/>
          </a:p>
        </p:txBody>
      </p:sp>
      <p:pic>
        <p:nvPicPr>
          <p:cNvPr id="305" name="Google Shape;305;p35"/>
          <p:cNvPicPr preferRelativeResize="0"/>
          <p:nvPr/>
        </p:nvPicPr>
        <p:blipFill>
          <a:blip r:embed="rId3">
            <a:alphaModFix/>
          </a:blip>
          <a:stretch>
            <a:fillRect/>
          </a:stretch>
        </p:blipFill>
        <p:spPr>
          <a:xfrm>
            <a:off x="2592625" y="1152300"/>
            <a:ext cx="6437951" cy="373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Step 2: Variational Circuit with RealAmplitudes</a:t>
            </a:r>
            <a:endParaRPr sz="2400"/>
          </a:p>
        </p:txBody>
      </p:sp>
      <p:sp>
        <p:nvSpPr>
          <p:cNvPr id="311" name="Google Shape;311;p36"/>
          <p:cNvSpPr txBox="1"/>
          <p:nvPr>
            <p:ph idx="1" type="body"/>
          </p:nvPr>
        </p:nvSpPr>
        <p:spPr>
          <a:xfrm>
            <a:off x="570200" y="1105675"/>
            <a:ext cx="2373000" cy="40893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b="1" lang="en-GB" sz="1100">
                <a:latin typeface="Arial"/>
                <a:ea typeface="Arial"/>
                <a:cs typeface="Arial"/>
                <a:sym typeface="Arial"/>
              </a:rPr>
              <a:t>First Layer of R_y Gates</a:t>
            </a:r>
            <a:r>
              <a:rPr lang="en-GB" sz="1100">
                <a:latin typeface="Arial"/>
                <a:ea typeface="Arial"/>
                <a:cs typeface="Arial"/>
                <a:sym typeface="Arial"/>
              </a:rPr>
              <a:t>: The first block of Ry​ gates applies a single-parameter rotation to each qubit</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First Layer of CNOT Gates</a:t>
            </a:r>
            <a:r>
              <a:rPr lang="en-GB" sz="1100">
                <a:latin typeface="Arial"/>
                <a:ea typeface="Arial"/>
                <a:cs typeface="Arial"/>
                <a:sym typeface="Arial"/>
              </a:rPr>
              <a:t>: The CNOT gates entangle the qubits, forming connections between neighboring qubits.</a:t>
            </a:r>
            <a:endParaRPr sz="1100">
              <a:latin typeface="Arial"/>
              <a:ea typeface="Arial"/>
              <a:cs typeface="Arial"/>
              <a:sym typeface="Arial"/>
            </a:endParaRPr>
          </a:p>
          <a:p>
            <a:pPr indent="0" lvl="0" marL="0" rtl="0" algn="l">
              <a:lnSpc>
                <a:spcPct val="115000"/>
              </a:lnSpc>
              <a:spcBef>
                <a:spcPts val="1200"/>
              </a:spcBef>
              <a:spcAft>
                <a:spcPts val="0"/>
              </a:spcAft>
              <a:buNone/>
            </a:pPr>
            <a:r>
              <a:rPr b="1" lang="en-GB" sz="1100">
                <a:latin typeface="Arial"/>
                <a:ea typeface="Arial"/>
                <a:cs typeface="Arial"/>
                <a:sym typeface="Arial"/>
              </a:rPr>
              <a:t>Second Layer of R_y Gates</a:t>
            </a:r>
            <a:r>
              <a:rPr lang="en-GB" sz="1100">
                <a:latin typeface="Arial"/>
                <a:ea typeface="Arial"/>
                <a:cs typeface="Arial"/>
                <a:sym typeface="Arial"/>
              </a:rPr>
              <a:t>: Another layer of Ry  follows with new parameters.These adjust the state of the qubits again based on tunable parameters.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GB" sz="1100">
                <a:latin typeface="Arial"/>
                <a:ea typeface="Arial"/>
                <a:cs typeface="Arial"/>
                <a:sym typeface="Arial"/>
              </a:rPr>
              <a:t>Second Layer of CNOT Gates</a:t>
            </a:r>
            <a:r>
              <a:rPr lang="en-GB" sz="1100">
                <a:latin typeface="Arial"/>
                <a:ea typeface="Arial"/>
                <a:cs typeface="Arial"/>
                <a:sym typeface="Arial"/>
              </a:rPr>
              <a:t>:A second round of CNOT gates adds more entanglement, following a different pattern</a:t>
            </a:r>
            <a:endParaRPr sz="1100">
              <a:latin typeface="Arial"/>
              <a:ea typeface="Arial"/>
              <a:cs typeface="Arial"/>
              <a:sym typeface="Arial"/>
            </a:endParaRPr>
          </a:p>
          <a:p>
            <a:pPr indent="0" lvl="0" marL="0" rtl="0" algn="l">
              <a:lnSpc>
                <a:spcPct val="115000"/>
              </a:lnSpc>
              <a:spcBef>
                <a:spcPts val="1200"/>
              </a:spcBef>
              <a:spcAft>
                <a:spcPts val="0"/>
              </a:spcAft>
              <a:buNone/>
            </a:pPr>
            <a:r>
              <a:rPr b="1" lang="en-GB" sz="1100">
                <a:latin typeface="Arial"/>
                <a:ea typeface="Arial"/>
                <a:cs typeface="Arial"/>
                <a:sym typeface="Arial"/>
              </a:rPr>
              <a:t>Third Layer of R_y Gates:</a:t>
            </a:r>
            <a:r>
              <a:rPr lang="en-GB" sz="1100">
                <a:latin typeface="Arial"/>
                <a:ea typeface="Arial"/>
                <a:cs typeface="Arial"/>
                <a:sym typeface="Arial"/>
              </a:rPr>
              <a:t> A final layer of RyR_yRy​ gates with parameters  applied to the qubits, completing the circuit.</a:t>
            </a:r>
            <a:endParaRPr sz="1100">
              <a:latin typeface="Arial"/>
              <a:ea typeface="Arial"/>
              <a:cs typeface="Arial"/>
              <a:sym typeface="Arial"/>
            </a:endParaRPr>
          </a:p>
          <a:p>
            <a:pPr indent="0" lvl="0" marL="0" rtl="0" algn="l">
              <a:spcBef>
                <a:spcPts val="1200"/>
              </a:spcBef>
              <a:spcAft>
                <a:spcPts val="1200"/>
              </a:spcAft>
              <a:buNone/>
            </a:pPr>
            <a:r>
              <a:t/>
            </a:r>
            <a:endParaRPr b="1" sz="1100">
              <a:latin typeface="Arial"/>
              <a:ea typeface="Arial"/>
              <a:cs typeface="Arial"/>
              <a:sym typeface="Arial"/>
            </a:endParaRPr>
          </a:p>
        </p:txBody>
      </p:sp>
      <p:pic>
        <p:nvPicPr>
          <p:cNvPr id="312" name="Google Shape;312;p36"/>
          <p:cNvPicPr preferRelativeResize="0"/>
          <p:nvPr/>
        </p:nvPicPr>
        <p:blipFill>
          <a:blip r:embed="rId3">
            <a:alphaModFix/>
          </a:blip>
          <a:stretch>
            <a:fillRect/>
          </a:stretch>
        </p:blipFill>
        <p:spPr>
          <a:xfrm>
            <a:off x="3011500" y="1344300"/>
            <a:ext cx="5991001" cy="315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628650" y="1082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Step 3: </a:t>
            </a:r>
            <a:r>
              <a:rPr lang="en-GB" sz="2400"/>
              <a:t>Training Process</a:t>
            </a:r>
            <a:endParaRPr sz="2400"/>
          </a:p>
        </p:txBody>
      </p:sp>
      <p:sp>
        <p:nvSpPr>
          <p:cNvPr id="318" name="Google Shape;318;p37"/>
          <p:cNvSpPr txBox="1"/>
          <p:nvPr>
            <p:ph idx="1" type="body"/>
          </p:nvPr>
        </p:nvSpPr>
        <p:spPr>
          <a:xfrm>
            <a:off x="628650" y="762625"/>
            <a:ext cx="8140200" cy="3351000"/>
          </a:xfrm>
          <a:prstGeom prst="rect">
            <a:avLst/>
          </a:prstGeom>
        </p:spPr>
        <p:txBody>
          <a:bodyPr anchorCtr="0" anchor="t" bIns="34275" lIns="68575" spcFirstLastPara="1" rIns="68575" wrap="square" tIns="34275">
            <a:noAutofit/>
          </a:bodyPr>
          <a:lstStyle/>
          <a:p>
            <a:pPr indent="-304800" lvl="0" marL="457200" rtl="0" algn="l">
              <a:spcBef>
                <a:spcPts val="800"/>
              </a:spcBef>
              <a:spcAft>
                <a:spcPts val="0"/>
              </a:spcAft>
              <a:buClr>
                <a:schemeClr val="lt1"/>
              </a:buClr>
              <a:buSzPts val="1200"/>
              <a:buChar char="●"/>
            </a:pPr>
            <a:r>
              <a:rPr b="1" lang="en-GB" sz="1200"/>
              <a:t>Measurement: </a:t>
            </a:r>
            <a:r>
              <a:rPr lang="en-GB" sz="1200"/>
              <a:t>After applying the parameterized gates and entangling the qubits, the final quantum state is measured. The measurement probabilities (obtained from multiple runs) are used to determine the class label (whether the passenger survived or not).</a:t>
            </a:r>
            <a:endParaRPr sz="1200"/>
          </a:p>
          <a:p>
            <a:pPr indent="-304800" lvl="0" marL="457200" rtl="0" algn="l">
              <a:spcBef>
                <a:spcPts val="1000"/>
              </a:spcBef>
              <a:spcAft>
                <a:spcPts val="0"/>
              </a:spcAft>
              <a:buClr>
                <a:schemeClr val="lt1"/>
              </a:buClr>
              <a:buSzPts val="1200"/>
              <a:buChar char="●"/>
            </a:pPr>
            <a:r>
              <a:rPr b="1" lang="en-GB" sz="1200"/>
              <a:t>Loss Function: </a:t>
            </a:r>
            <a:r>
              <a:rPr lang="en-GB" sz="1200"/>
              <a:t>The difference between the measured results and the actual labels is used to compute a loss function, which is minimized by adjusting the parameters of the RealAmplitudes circuit through classical optimization algorithms (</a:t>
            </a:r>
            <a:r>
              <a:rPr lang="en-GB" sz="1200"/>
              <a:t>SPSA</a:t>
            </a:r>
            <a:r>
              <a:rPr lang="en-GB" sz="1200"/>
              <a:t>).</a:t>
            </a:r>
            <a:endParaRPr sz="1200"/>
          </a:p>
          <a:p>
            <a:pPr indent="-304800" lvl="0" marL="457200" rtl="0" algn="l">
              <a:spcBef>
                <a:spcPts val="1000"/>
              </a:spcBef>
              <a:spcAft>
                <a:spcPts val="0"/>
              </a:spcAft>
              <a:buClr>
                <a:schemeClr val="lt1"/>
              </a:buClr>
              <a:buSzPts val="1200"/>
              <a:buChar char="●"/>
            </a:pPr>
            <a:r>
              <a:rPr b="1" lang="en-GB" sz="1200"/>
              <a:t>Prediction:</a:t>
            </a:r>
            <a:r>
              <a:rPr lang="en-GB" sz="1200"/>
              <a:t> For new data, encode it using ZZFeatureMap and run through RealAmplitudes to predict class labels.</a:t>
            </a:r>
            <a:endParaRPr sz="1200"/>
          </a:p>
          <a:p>
            <a:pPr indent="0" lvl="0" marL="457200" rtl="0" algn="l">
              <a:spcBef>
                <a:spcPts val="1200"/>
              </a:spcBef>
              <a:spcAft>
                <a:spcPts val="1200"/>
              </a:spcAft>
              <a:buNone/>
            </a:pPr>
            <a:r>
              <a:t/>
            </a:r>
            <a:endParaRPr b="1" sz="1200"/>
          </a:p>
        </p:txBody>
      </p:sp>
      <p:pic>
        <p:nvPicPr>
          <p:cNvPr id="319" name="Google Shape;319;p37"/>
          <p:cNvPicPr preferRelativeResize="0"/>
          <p:nvPr/>
        </p:nvPicPr>
        <p:blipFill rotWithShape="1">
          <a:blip r:embed="rId3">
            <a:alphaModFix/>
          </a:blip>
          <a:srcRect b="9049" l="0" r="0" t="0"/>
          <a:stretch/>
        </p:blipFill>
        <p:spPr>
          <a:xfrm>
            <a:off x="1483000" y="2631400"/>
            <a:ext cx="6743200" cy="202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628650" y="984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Results</a:t>
            </a:r>
            <a:endParaRPr/>
          </a:p>
        </p:txBody>
      </p:sp>
      <p:sp>
        <p:nvSpPr>
          <p:cNvPr id="325" name="Google Shape;325;p38"/>
          <p:cNvSpPr txBox="1"/>
          <p:nvPr/>
        </p:nvSpPr>
        <p:spPr>
          <a:xfrm>
            <a:off x="122100" y="952050"/>
            <a:ext cx="2439900" cy="33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 Input Data (Features)</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ZZFeatureMap (Encoding)</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RealAmplitudes (Variational Circuit)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Measurement (Output Probabilities)</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Loss Calculation &amp; Optimization</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a:t>
            </a:r>
            <a:endParaRPr sz="1100">
              <a:solidFill>
                <a:schemeClr val="lt1"/>
              </a:solidFill>
              <a:latin typeface="Lato"/>
              <a:ea typeface="Lato"/>
              <a:cs typeface="Lato"/>
              <a:sym typeface="Lato"/>
            </a:endParaRPr>
          </a:p>
          <a:p>
            <a:pPr indent="0" lvl="0" marL="0" rtl="0" algn="ctr">
              <a:lnSpc>
                <a:spcPct val="115000"/>
              </a:lnSpc>
              <a:spcBef>
                <a:spcPts val="1200"/>
              </a:spcBef>
              <a:spcAft>
                <a:spcPts val="0"/>
              </a:spcAft>
              <a:buNone/>
            </a:pPr>
            <a:r>
              <a:rPr lang="en-GB" sz="1100">
                <a:solidFill>
                  <a:schemeClr val="lt1"/>
                </a:solidFill>
                <a:latin typeface="Lato"/>
                <a:ea typeface="Lato"/>
                <a:cs typeface="Lato"/>
                <a:sym typeface="Lato"/>
              </a:rPr>
              <a:t>Class Predictions</a:t>
            </a:r>
            <a:endParaRPr sz="1100">
              <a:solidFill>
                <a:schemeClr val="lt1"/>
              </a:solidFill>
              <a:latin typeface="Lato"/>
              <a:ea typeface="Lato"/>
              <a:cs typeface="Lato"/>
              <a:sym typeface="Lato"/>
            </a:endParaRPr>
          </a:p>
          <a:p>
            <a:pPr indent="0" lvl="0" marL="0" rtl="0" algn="ctr">
              <a:spcBef>
                <a:spcPts val="1200"/>
              </a:spcBef>
              <a:spcAft>
                <a:spcPts val="0"/>
              </a:spcAft>
              <a:buNone/>
            </a:pPr>
            <a:r>
              <a:t/>
            </a:r>
            <a:endParaRPr sz="1100">
              <a:solidFill>
                <a:schemeClr val="lt1"/>
              </a:solidFill>
              <a:latin typeface="Lato"/>
              <a:ea typeface="Lato"/>
              <a:cs typeface="Lato"/>
              <a:sym typeface="Lato"/>
            </a:endParaRPr>
          </a:p>
        </p:txBody>
      </p:sp>
      <p:pic>
        <p:nvPicPr>
          <p:cNvPr id="326" name="Google Shape;326;p38"/>
          <p:cNvPicPr preferRelativeResize="0"/>
          <p:nvPr/>
        </p:nvPicPr>
        <p:blipFill>
          <a:blip r:embed="rId3">
            <a:alphaModFix/>
          </a:blip>
          <a:stretch>
            <a:fillRect/>
          </a:stretch>
        </p:blipFill>
        <p:spPr>
          <a:xfrm>
            <a:off x="2565950" y="3277025"/>
            <a:ext cx="3684449" cy="1050025"/>
          </a:xfrm>
          <a:prstGeom prst="rect">
            <a:avLst/>
          </a:prstGeom>
          <a:noFill/>
          <a:ln>
            <a:noFill/>
          </a:ln>
        </p:spPr>
      </p:pic>
      <p:pic>
        <p:nvPicPr>
          <p:cNvPr id="327" name="Google Shape;327;p38"/>
          <p:cNvPicPr preferRelativeResize="0"/>
          <p:nvPr/>
        </p:nvPicPr>
        <p:blipFill>
          <a:blip r:embed="rId4">
            <a:alphaModFix/>
          </a:blip>
          <a:stretch>
            <a:fillRect/>
          </a:stretch>
        </p:blipFill>
        <p:spPr>
          <a:xfrm>
            <a:off x="3640750" y="555275"/>
            <a:ext cx="4811588" cy="2650075"/>
          </a:xfrm>
          <a:prstGeom prst="rect">
            <a:avLst/>
          </a:prstGeom>
          <a:noFill/>
          <a:ln>
            <a:noFill/>
          </a:ln>
        </p:spPr>
      </p:pic>
      <p:pic>
        <p:nvPicPr>
          <p:cNvPr id="328" name="Google Shape;328;p38"/>
          <p:cNvPicPr preferRelativeResize="0"/>
          <p:nvPr/>
        </p:nvPicPr>
        <p:blipFill>
          <a:blip r:embed="rId5">
            <a:alphaModFix/>
          </a:blip>
          <a:stretch>
            <a:fillRect/>
          </a:stretch>
        </p:blipFill>
        <p:spPr>
          <a:xfrm>
            <a:off x="6330549" y="3277025"/>
            <a:ext cx="2737248" cy="1400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nvSpPr>
        <p:spPr>
          <a:xfrm>
            <a:off x="321286" y="471890"/>
            <a:ext cx="8501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000">
                <a:solidFill>
                  <a:srgbClr val="D8D8D8"/>
                </a:solidFill>
                <a:latin typeface="Staatliches"/>
                <a:ea typeface="Staatliches"/>
                <a:cs typeface="Staatliches"/>
                <a:sym typeface="Staatliches"/>
              </a:rPr>
              <a:t>Phase III: Naive Bayes in Classical and Quantum Methods</a:t>
            </a:r>
            <a:endParaRPr sz="3000">
              <a:solidFill>
                <a:srgbClr val="D8D8D8"/>
              </a:solidFill>
              <a:latin typeface="Staatliches"/>
              <a:ea typeface="Staatliches"/>
              <a:cs typeface="Staatliches"/>
              <a:sym typeface="Staatliches"/>
            </a:endParaRPr>
          </a:p>
        </p:txBody>
      </p:sp>
      <p:sp>
        <p:nvSpPr>
          <p:cNvPr id="334" name="Google Shape;334;p39"/>
          <p:cNvSpPr txBox="1"/>
          <p:nvPr/>
        </p:nvSpPr>
        <p:spPr>
          <a:xfrm>
            <a:off x="1228158" y="1457211"/>
            <a:ext cx="7918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200">
                <a:solidFill>
                  <a:srgbClr val="D8D8D8"/>
                </a:solidFill>
                <a:latin typeface="Poppins"/>
                <a:ea typeface="Poppins"/>
                <a:cs typeface="Poppins"/>
                <a:sym typeface="Poppins"/>
              </a:rPr>
              <a:t>Implementing Naive Bayes in a classical setting </a:t>
            </a:r>
            <a:endParaRPr sz="1100"/>
          </a:p>
        </p:txBody>
      </p:sp>
      <p:pic>
        <p:nvPicPr>
          <p:cNvPr id="335" name="Google Shape;335;p39"/>
          <p:cNvPicPr preferRelativeResize="0"/>
          <p:nvPr/>
        </p:nvPicPr>
        <p:blipFill rotWithShape="1">
          <a:blip r:embed="rId3">
            <a:alphaModFix/>
          </a:blip>
          <a:srcRect b="0" l="0" r="0" t="0"/>
          <a:stretch/>
        </p:blipFill>
        <p:spPr>
          <a:xfrm>
            <a:off x="702287" y="1393333"/>
            <a:ext cx="335100" cy="335100"/>
          </a:xfrm>
          <a:prstGeom prst="rect">
            <a:avLst/>
          </a:prstGeom>
          <a:noFill/>
          <a:ln>
            <a:noFill/>
          </a:ln>
        </p:spPr>
      </p:pic>
      <p:pic>
        <p:nvPicPr>
          <p:cNvPr id="336" name="Google Shape;336;p39"/>
          <p:cNvPicPr preferRelativeResize="0"/>
          <p:nvPr/>
        </p:nvPicPr>
        <p:blipFill rotWithShape="1">
          <a:blip r:embed="rId3">
            <a:alphaModFix/>
          </a:blip>
          <a:srcRect b="0" l="0" r="0" t="0"/>
          <a:stretch/>
        </p:blipFill>
        <p:spPr>
          <a:xfrm>
            <a:off x="702286" y="3257675"/>
            <a:ext cx="335100" cy="335100"/>
          </a:xfrm>
          <a:prstGeom prst="rect">
            <a:avLst/>
          </a:prstGeom>
          <a:noFill/>
          <a:ln>
            <a:noFill/>
          </a:ln>
        </p:spPr>
      </p:pic>
      <p:sp>
        <p:nvSpPr>
          <p:cNvPr id="337" name="Google Shape;337;p39"/>
          <p:cNvSpPr txBox="1"/>
          <p:nvPr/>
        </p:nvSpPr>
        <p:spPr>
          <a:xfrm>
            <a:off x="1228159" y="2381237"/>
            <a:ext cx="8251200" cy="253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1200">
                <a:solidFill>
                  <a:srgbClr val="D8D8D8"/>
                </a:solidFill>
                <a:latin typeface="Poppins"/>
                <a:ea typeface="Poppins"/>
                <a:cs typeface="Poppins"/>
                <a:sym typeface="Poppins"/>
              </a:rPr>
              <a:t>Translating the Naive Bayes algorithm to a quantum framework </a:t>
            </a:r>
            <a:endParaRPr sz="1200">
              <a:solidFill>
                <a:srgbClr val="D8D8D8"/>
              </a:solidFill>
              <a:latin typeface="Niramit Medium"/>
              <a:ea typeface="Niramit Medium"/>
              <a:cs typeface="Niramit Medium"/>
              <a:sym typeface="Niramit Medium"/>
            </a:endParaRPr>
          </a:p>
        </p:txBody>
      </p:sp>
      <p:sp>
        <p:nvSpPr>
          <p:cNvPr id="338" name="Google Shape;338;p39"/>
          <p:cNvSpPr txBox="1"/>
          <p:nvPr/>
        </p:nvSpPr>
        <p:spPr>
          <a:xfrm>
            <a:off x="1228146" y="3305238"/>
            <a:ext cx="7918800" cy="253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GB" sz="1200">
                <a:solidFill>
                  <a:srgbClr val="D8D8D8"/>
                </a:solidFill>
                <a:latin typeface="Poppins"/>
                <a:ea typeface="Poppins"/>
                <a:cs typeface="Poppins"/>
                <a:sym typeface="Poppins"/>
              </a:rPr>
              <a:t>Comparing the results and performance of both methods</a:t>
            </a:r>
            <a:endParaRPr b="1" sz="1200">
              <a:solidFill>
                <a:srgbClr val="D8D8D8"/>
              </a:solidFill>
              <a:latin typeface="Poppins"/>
              <a:ea typeface="Poppins"/>
              <a:cs typeface="Poppins"/>
              <a:sym typeface="Poppins"/>
            </a:endParaRPr>
          </a:p>
        </p:txBody>
      </p:sp>
      <p:pic>
        <p:nvPicPr>
          <p:cNvPr id="339" name="Google Shape;339;p39"/>
          <p:cNvPicPr preferRelativeResize="0"/>
          <p:nvPr/>
        </p:nvPicPr>
        <p:blipFill rotWithShape="1">
          <a:blip r:embed="rId3">
            <a:alphaModFix/>
          </a:blip>
          <a:srcRect b="0" l="0" r="0" t="0"/>
          <a:stretch/>
        </p:blipFill>
        <p:spPr>
          <a:xfrm>
            <a:off x="713658" y="2325504"/>
            <a:ext cx="335100" cy="335100"/>
          </a:xfrm>
          <a:prstGeom prst="rect">
            <a:avLst/>
          </a:prstGeom>
          <a:noFill/>
          <a:ln>
            <a:noFill/>
          </a:ln>
        </p:spPr>
      </p:pic>
      <p:sp>
        <p:nvSpPr>
          <p:cNvPr id="340" name="Google Shape;340;p39"/>
          <p:cNvSpPr txBox="1"/>
          <p:nvPr/>
        </p:nvSpPr>
        <p:spPr>
          <a:xfrm>
            <a:off x="782552" y="1441746"/>
            <a:ext cx="174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1</a:t>
            </a:r>
            <a:endParaRPr sz="1400">
              <a:solidFill>
                <a:srgbClr val="D8D8D8"/>
              </a:solidFill>
              <a:latin typeface="Staatliches"/>
              <a:ea typeface="Staatliches"/>
              <a:cs typeface="Staatliches"/>
              <a:sym typeface="Staatliches"/>
            </a:endParaRPr>
          </a:p>
        </p:txBody>
      </p:sp>
      <p:sp>
        <p:nvSpPr>
          <p:cNvPr id="341" name="Google Shape;341;p39"/>
          <p:cNvSpPr txBox="1"/>
          <p:nvPr/>
        </p:nvSpPr>
        <p:spPr>
          <a:xfrm>
            <a:off x="772930" y="2365763"/>
            <a:ext cx="21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2</a:t>
            </a:r>
            <a:endParaRPr sz="1400">
              <a:solidFill>
                <a:srgbClr val="D8D8D8"/>
              </a:solidFill>
              <a:latin typeface="Staatliches"/>
              <a:ea typeface="Staatliches"/>
              <a:cs typeface="Staatliches"/>
              <a:sym typeface="Staatliches"/>
            </a:endParaRPr>
          </a:p>
        </p:txBody>
      </p:sp>
      <p:sp>
        <p:nvSpPr>
          <p:cNvPr id="342" name="Google Shape;342;p39"/>
          <p:cNvSpPr txBox="1"/>
          <p:nvPr/>
        </p:nvSpPr>
        <p:spPr>
          <a:xfrm>
            <a:off x="762715" y="3296889"/>
            <a:ext cx="214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3</a:t>
            </a:r>
            <a:endParaRPr sz="1400">
              <a:solidFill>
                <a:srgbClr val="D8D8D8"/>
              </a:solidFill>
              <a:latin typeface="Staatliches"/>
              <a:ea typeface="Staatliches"/>
              <a:cs typeface="Staatliches"/>
              <a:sym typeface="Staatlich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605450" y="1696650"/>
            <a:ext cx="4587000" cy="175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Implementing Naive Bayes in a Classical Setting </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1"/>
          <p:cNvPicPr preferRelativeResize="0"/>
          <p:nvPr/>
        </p:nvPicPr>
        <p:blipFill>
          <a:blip r:embed="rId3">
            <a:alphaModFix/>
          </a:blip>
          <a:stretch>
            <a:fillRect/>
          </a:stretch>
        </p:blipFill>
        <p:spPr>
          <a:xfrm>
            <a:off x="3382025" y="152400"/>
            <a:ext cx="5679073" cy="4838702"/>
          </a:xfrm>
          <a:prstGeom prst="rect">
            <a:avLst/>
          </a:prstGeom>
          <a:noFill/>
          <a:ln>
            <a:noFill/>
          </a:ln>
        </p:spPr>
      </p:pic>
      <p:sp>
        <p:nvSpPr>
          <p:cNvPr id="353" name="Google Shape;353;p41"/>
          <p:cNvSpPr txBox="1"/>
          <p:nvPr/>
        </p:nvSpPr>
        <p:spPr>
          <a:xfrm>
            <a:off x="252275" y="1560450"/>
            <a:ext cx="28056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Lato"/>
                <a:ea typeface="Lato"/>
                <a:cs typeface="Lato"/>
                <a:sym typeface="Lato"/>
              </a:rPr>
              <a:t>Training the model using Naive Bayes</a:t>
            </a:r>
            <a:endParaRPr sz="24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2"/>
          <p:cNvPicPr preferRelativeResize="0"/>
          <p:nvPr/>
        </p:nvPicPr>
        <p:blipFill>
          <a:blip r:embed="rId3">
            <a:alphaModFix/>
          </a:blip>
          <a:stretch>
            <a:fillRect/>
          </a:stretch>
        </p:blipFill>
        <p:spPr>
          <a:xfrm>
            <a:off x="4077975" y="152400"/>
            <a:ext cx="4788372" cy="4838700"/>
          </a:xfrm>
          <a:prstGeom prst="rect">
            <a:avLst/>
          </a:prstGeom>
          <a:noFill/>
          <a:ln>
            <a:noFill/>
          </a:ln>
        </p:spPr>
      </p:pic>
      <p:sp>
        <p:nvSpPr>
          <p:cNvPr id="359" name="Google Shape;359;p42"/>
          <p:cNvSpPr txBox="1"/>
          <p:nvPr/>
        </p:nvSpPr>
        <p:spPr>
          <a:xfrm>
            <a:off x="361025" y="1549650"/>
            <a:ext cx="3207900" cy="10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Lato"/>
                <a:ea typeface="Lato"/>
                <a:cs typeface="Lato"/>
                <a:sym typeface="Lato"/>
              </a:rPr>
              <a:t>Evaluation and Results</a:t>
            </a:r>
            <a:endParaRPr sz="24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605450" y="1696650"/>
            <a:ext cx="4587000" cy="175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Translating the Naive Bayes algorithm to a quantum framework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560450" y="837749"/>
            <a:ext cx="2197800" cy="1734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Creating the Mapping and Variational Circuit</a:t>
            </a:r>
            <a:endParaRPr sz="2400"/>
          </a:p>
        </p:txBody>
      </p:sp>
      <p:pic>
        <p:nvPicPr>
          <p:cNvPr id="370" name="Google Shape;370;p44"/>
          <p:cNvPicPr preferRelativeResize="0"/>
          <p:nvPr/>
        </p:nvPicPr>
        <p:blipFill>
          <a:blip r:embed="rId3">
            <a:alphaModFix/>
          </a:blip>
          <a:stretch>
            <a:fillRect/>
          </a:stretch>
        </p:blipFill>
        <p:spPr>
          <a:xfrm>
            <a:off x="2962799" y="943100"/>
            <a:ext cx="5868651" cy="357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nvSpPr>
        <p:spPr>
          <a:xfrm>
            <a:off x="796000" y="406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Font typeface="Arial"/>
              <a:buNone/>
            </a:pPr>
            <a:r>
              <a:rPr lang="en-GB" sz="2400">
                <a:solidFill>
                  <a:srgbClr val="D8D8D8"/>
                </a:solidFill>
                <a:latin typeface="Niramit Medium"/>
                <a:ea typeface="Niramit Medium"/>
                <a:cs typeface="Niramit Medium"/>
                <a:sym typeface="Niramit Medium"/>
              </a:rPr>
              <a:t>Data preprocessing and exploration </a:t>
            </a:r>
            <a:endParaRPr sz="2400">
              <a:solidFill>
                <a:srgbClr val="D8D8D8"/>
              </a:solidFill>
              <a:latin typeface="Niramit Medium"/>
              <a:ea typeface="Niramit Medium"/>
              <a:cs typeface="Niramit Medium"/>
              <a:sym typeface="Niramit Medium"/>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69" name="Google Shape;169;p18"/>
          <p:cNvPicPr preferRelativeResize="0"/>
          <p:nvPr/>
        </p:nvPicPr>
        <p:blipFill>
          <a:blip r:embed="rId3">
            <a:alphaModFix/>
          </a:blip>
          <a:stretch>
            <a:fillRect/>
          </a:stretch>
        </p:blipFill>
        <p:spPr>
          <a:xfrm>
            <a:off x="152400" y="993800"/>
            <a:ext cx="8839201" cy="1930975"/>
          </a:xfrm>
          <a:prstGeom prst="rect">
            <a:avLst/>
          </a:prstGeom>
          <a:noFill/>
          <a:ln>
            <a:noFill/>
          </a:ln>
        </p:spPr>
      </p:pic>
      <p:pic>
        <p:nvPicPr>
          <p:cNvPr id="170" name="Google Shape;170;p18"/>
          <p:cNvPicPr preferRelativeResize="0"/>
          <p:nvPr/>
        </p:nvPicPr>
        <p:blipFill>
          <a:blip r:embed="rId4">
            <a:alphaModFix/>
          </a:blip>
          <a:stretch>
            <a:fillRect/>
          </a:stretch>
        </p:blipFill>
        <p:spPr>
          <a:xfrm>
            <a:off x="1774363" y="2924763"/>
            <a:ext cx="5595276" cy="2127781"/>
          </a:xfrm>
          <a:prstGeom prst="rect">
            <a:avLst/>
          </a:prstGeom>
          <a:noFill/>
          <a:ln>
            <a:noFill/>
          </a:ln>
        </p:spPr>
      </p:pic>
      <p:pic>
        <p:nvPicPr>
          <p:cNvPr id="171" name="Google Shape;171;p18"/>
          <p:cNvPicPr preferRelativeResize="0"/>
          <p:nvPr/>
        </p:nvPicPr>
        <p:blipFill>
          <a:blip r:embed="rId5">
            <a:alphaModFix/>
          </a:blip>
          <a:stretch>
            <a:fillRect/>
          </a:stretch>
        </p:blipFill>
        <p:spPr>
          <a:xfrm>
            <a:off x="318925" y="3593375"/>
            <a:ext cx="1381125" cy="790575"/>
          </a:xfrm>
          <a:prstGeom prst="rect">
            <a:avLst/>
          </a:prstGeom>
          <a:noFill/>
          <a:ln>
            <a:noFill/>
          </a:ln>
        </p:spPr>
      </p:pic>
      <p:pic>
        <p:nvPicPr>
          <p:cNvPr id="172" name="Google Shape;172;p18"/>
          <p:cNvPicPr preferRelativeResize="0"/>
          <p:nvPr/>
        </p:nvPicPr>
        <p:blipFill>
          <a:blip r:embed="rId6">
            <a:alphaModFix/>
          </a:blip>
          <a:stretch>
            <a:fillRect/>
          </a:stretch>
        </p:blipFill>
        <p:spPr>
          <a:xfrm>
            <a:off x="7532913" y="3555275"/>
            <a:ext cx="1333500" cy="866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type="title"/>
          </p:nvPr>
        </p:nvSpPr>
        <p:spPr>
          <a:xfrm>
            <a:off x="278625" y="1577550"/>
            <a:ext cx="35031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sz="2400"/>
              <a:t>Function to Classify using Measurement and Counts</a:t>
            </a:r>
            <a:endParaRPr sz="2400"/>
          </a:p>
        </p:txBody>
      </p:sp>
      <p:pic>
        <p:nvPicPr>
          <p:cNvPr id="376" name="Google Shape;376;p45"/>
          <p:cNvPicPr preferRelativeResize="0"/>
          <p:nvPr/>
        </p:nvPicPr>
        <p:blipFill>
          <a:blip r:embed="rId3">
            <a:alphaModFix/>
          </a:blip>
          <a:stretch>
            <a:fillRect/>
          </a:stretch>
        </p:blipFill>
        <p:spPr>
          <a:xfrm>
            <a:off x="3619225" y="397100"/>
            <a:ext cx="5310451" cy="4349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ph type="title"/>
          </p:nvPr>
        </p:nvSpPr>
        <p:spPr>
          <a:xfrm>
            <a:off x="628650" y="1622675"/>
            <a:ext cx="4038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Classifying in Classical Using Quantum Output</a:t>
            </a:r>
            <a:endParaRPr sz="2400"/>
          </a:p>
        </p:txBody>
      </p:sp>
      <p:pic>
        <p:nvPicPr>
          <p:cNvPr id="382" name="Google Shape;382;p46"/>
          <p:cNvPicPr preferRelativeResize="0"/>
          <p:nvPr/>
        </p:nvPicPr>
        <p:blipFill>
          <a:blip r:embed="rId3">
            <a:alphaModFix/>
          </a:blip>
          <a:stretch>
            <a:fillRect/>
          </a:stretch>
        </p:blipFill>
        <p:spPr>
          <a:xfrm>
            <a:off x="4667550" y="238400"/>
            <a:ext cx="4419246" cy="48030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628650" y="176425"/>
            <a:ext cx="40389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2400"/>
              <a:t>Results</a:t>
            </a:r>
            <a:endParaRPr sz="2400"/>
          </a:p>
        </p:txBody>
      </p:sp>
      <p:pic>
        <p:nvPicPr>
          <p:cNvPr id="388" name="Google Shape;388;p47"/>
          <p:cNvPicPr preferRelativeResize="0"/>
          <p:nvPr/>
        </p:nvPicPr>
        <p:blipFill>
          <a:blip r:embed="rId3">
            <a:alphaModFix/>
          </a:blip>
          <a:stretch>
            <a:fillRect/>
          </a:stretch>
        </p:blipFill>
        <p:spPr>
          <a:xfrm>
            <a:off x="746625" y="1108725"/>
            <a:ext cx="6536344" cy="3668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txBox="1"/>
          <p:nvPr>
            <p:ph type="title"/>
          </p:nvPr>
        </p:nvSpPr>
        <p:spPr>
          <a:xfrm>
            <a:off x="605450" y="1696650"/>
            <a:ext cx="4587000" cy="175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Comparing the results and performance of both methods</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aphicFrame>
        <p:nvGraphicFramePr>
          <p:cNvPr id="398" name="Google Shape;398;p49"/>
          <p:cNvGraphicFramePr/>
          <p:nvPr/>
        </p:nvGraphicFramePr>
        <p:xfrm>
          <a:off x="789400" y="353025"/>
          <a:ext cx="3000000" cy="3000000"/>
        </p:xfrm>
        <a:graphic>
          <a:graphicData uri="http://schemas.openxmlformats.org/drawingml/2006/table">
            <a:tbl>
              <a:tblPr>
                <a:noFill/>
                <a:tableStyleId>{EB148919-F446-4CA0-9133-558E7027D8C3}</a:tableStyleId>
              </a:tblPr>
              <a:tblGrid>
                <a:gridCol w="3858725"/>
                <a:gridCol w="3858725"/>
              </a:tblGrid>
              <a:tr h="671350">
                <a:tc>
                  <a:txBody>
                    <a:bodyPr/>
                    <a:lstStyle/>
                    <a:p>
                      <a:pPr indent="0" lvl="0" marL="0" rtl="0" algn="l">
                        <a:spcBef>
                          <a:spcPts val="0"/>
                        </a:spcBef>
                        <a:spcAft>
                          <a:spcPts val="0"/>
                        </a:spcAft>
                        <a:buNone/>
                      </a:pPr>
                      <a:r>
                        <a:rPr lang="en-GB" sz="2800">
                          <a:solidFill>
                            <a:schemeClr val="lt1"/>
                          </a:solidFill>
                          <a:latin typeface="Montserrat"/>
                          <a:ea typeface="Montserrat"/>
                          <a:cs typeface="Montserrat"/>
                          <a:sym typeface="Montserrat"/>
                        </a:rPr>
                        <a:t>Classical Method</a:t>
                      </a:r>
                      <a:endParaRPr/>
                    </a:p>
                  </a:txBody>
                  <a:tcPr marT="91425" marB="91425" marR="91425" marL="91425" anchor="ctr"/>
                </a:tc>
                <a:tc>
                  <a:txBody>
                    <a:bodyPr/>
                    <a:lstStyle/>
                    <a:p>
                      <a:pPr indent="0" lvl="0" marL="0" rtl="0" algn="l">
                        <a:spcBef>
                          <a:spcPts val="0"/>
                        </a:spcBef>
                        <a:spcAft>
                          <a:spcPts val="0"/>
                        </a:spcAft>
                        <a:buNone/>
                      </a:pPr>
                      <a:r>
                        <a:rPr lang="en-GB" sz="2800">
                          <a:solidFill>
                            <a:schemeClr val="lt1"/>
                          </a:solidFill>
                          <a:latin typeface="Montserrat"/>
                          <a:ea typeface="Montserrat"/>
                          <a:cs typeface="Montserrat"/>
                          <a:sym typeface="Montserrat"/>
                        </a:rPr>
                        <a:t>Quantum Method</a:t>
                      </a:r>
                      <a:endParaRPr/>
                    </a:p>
                  </a:txBody>
                  <a:tcPr marT="91425" marB="91425" marR="91425" marL="91425" anchor="ctr"/>
                </a:tc>
              </a:tr>
              <a:tr h="3581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99" name="Google Shape;399;p49"/>
          <p:cNvPicPr preferRelativeResize="0"/>
          <p:nvPr/>
        </p:nvPicPr>
        <p:blipFill>
          <a:blip r:embed="rId3">
            <a:alphaModFix/>
          </a:blip>
          <a:stretch>
            <a:fillRect/>
          </a:stretch>
        </p:blipFill>
        <p:spPr>
          <a:xfrm>
            <a:off x="5333400" y="1352550"/>
            <a:ext cx="2174792" cy="1219200"/>
          </a:xfrm>
          <a:prstGeom prst="rect">
            <a:avLst/>
          </a:prstGeom>
          <a:noFill/>
          <a:ln>
            <a:noFill/>
          </a:ln>
        </p:spPr>
      </p:pic>
      <p:pic>
        <p:nvPicPr>
          <p:cNvPr id="400" name="Google Shape;400;p49"/>
          <p:cNvPicPr preferRelativeResize="0"/>
          <p:nvPr/>
        </p:nvPicPr>
        <p:blipFill>
          <a:blip r:embed="rId4">
            <a:alphaModFix/>
          </a:blip>
          <a:stretch>
            <a:fillRect/>
          </a:stretch>
        </p:blipFill>
        <p:spPr>
          <a:xfrm>
            <a:off x="1426550" y="1419800"/>
            <a:ext cx="2724150" cy="1238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0"/>
          <p:cNvPicPr preferRelativeResize="0"/>
          <p:nvPr/>
        </p:nvPicPr>
        <p:blipFill rotWithShape="1">
          <a:blip r:embed="rId3">
            <a:alphaModFix/>
          </a:blip>
          <a:srcRect b="0" l="0" r="0" t="0"/>
          <a:stretch/>
        </p:blipFill>
        <p:spPr>
          <a:xfrm rot="-5400000">
            <a:off x="1715495" y="-2072787"/>
            <a:ext cx="5567936" cy="9289073"/>
          </a:xfrm>
          <a:prstGeom prst="rect">
            <a:avLst/>
          </a:prstGeom>
          <a:noFill/>
          <a:ln>
            <a:noFill/>
          </a:ln>
        </p:spPr>
      </p:pic>
      <p:pic>
        <p:nvPicPr>
          <p:cNvPr id="406" name="Google Shape;406;p50"/>
          <p:cNvPicPr preferRelativeResize="0"/>
          <p:nvPr/>
        </p:nvPicPr>
        <p:blipFill rotWithShape="1">
          <a:blip r:embed="rId4">
            <a:alphaModFix/>
          </a:blip>
          <a:srcRect b="0" l="0" r="0" t="0"/>
          <a:stretch/>
        </p:blipFill>
        <p:spPr>
          <a:xfrm rot="-5400000">
            <a:off x="3945094" y="-1237254"/>
            <a:ext cx="7001310" cy="7618007"/>
          </a:xfrm>
          <a:prstGeom prst="rect">
            <a:avLst/>
          </a:prstGeom>
          <a:noFill/>
          <a:ln>
            <a:noFill/>
          </a:ln>
        </p:spPr>
      </p:pic>
      <p:sp>
        <p:nvSpPr>
          <p:cNvPr id="407" name="Google Shape;407;p50"/>
          <p:cNvSpPr txBox="1"/>
          <p:nvPr/>
        </p:nvSpPr>
        <p:spPr>
          <a:xfrm>
            <a:off x="2703041" y="126494"/>
            <a:ext cx="33966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6600">
                <a:solidFill>
                  <a:srgbClr val="BFBFBF"/>
                </a:solidFill>
                <a:latin typeface="Staatliches"/>
                <a:ea typeface="Staatliches"/>
                <a:cs typeface="Staatliches"/>
                <a:sym typeface="Staatliches"/>
              </a:rPr>
              <a:t>THANK YOU </a:t>
            </a:r>
            <a:endParaRPr sz="6600">
              <a:solidFill>
                <a:srgbClr val="BFBFBF"/>
              </a:solidFill>
              <a:latin typeface="Staatliches"/>
              <a:ea typeface="Staatliches"/>
              <a:cs typeface="Staatliches"/>
              <a:sym typeface="Staatliches"/>
            </a:endParaRPr>
          </a:p>
        </p:txBody>
      </p:sp>
      <p:pic>
        <p:nvPicPr>
          <p:cNvPr id="408" name="Google Shape;408;p50"/>
          <p:cNvPicPr preferRelativeResize="0"/>
          <p:nvPr/>
        </p:nvPicPr>
        <p:blipFill>
          <a:blip r:embed="rId5">
            <a:alphaModFix/>
          </a:blip>
          <a:stretch>
            <a:fillRect/>
          </a:stretch>
        </p:blipFill>
        <p:spPr>
          <a:xfrm>
            <a:off x="-2" y="1377202"/>
            <a:ext cx="9144000" cy="39318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9"/>
          <p:cNvPicPr preferRelativeResize="0"/>
          <p:nvPr/>
        </p:nvPicPr>
        <p:blipFill>
          <a:blip r:embed="rId3">
            <a:alphaModFix/>
          </a:blip>
          <a:stretch>
            <a:fillRect/>
          </a:stretch>
        </p:blipFill>
        <p:spPr>
          <a:xfrm>
            <a:off x="3614288" y="1495100"/>
            <a:ext cx="1662957" cy="2774300"/>
          </a:xfrm>
          <a:prstGeom prst="rect">
            <a:avLst/>
          </a:prstGeom>
          <a:noFill/>
          <a:ln>
            <a:noFill/>
          </a:ln>
        </p:spPr>
      </p:pic>
      <p:sp>
        <p:nvSpPr>
          <p:cNvPr id="178" name="Google Shape;178;p19"/>
          <p:cNvSpPr txBox="1"/>
          <p:nvPr/>
        </p:nvSpPr>
        <p:spPr>
          <a:xfrm>
            <a:off x="796000" y="406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D8D8D8"/>
                </a:solidFill>
                <a:latin typeface="Niramit Medium"/>
                <a:ea typeface="Niramit Medium"/>
                <a:cs typeface="Niramit Medium"/>
                <a:sym typeface="Niramit Medium"/>
              </a:rPr>
              <a:t>Data preprocessing and exploration </a:t>
            </a:r>
            <a:endParaRPr sz="2400">
              <a:solidFill>
                <a:srgbClr val="D8D8D8"/>
              </a:solidFill>
              <a:latin typeface="Niramit Medium"/>
              <a:ea typeface="Niramit Medium"/>
              <a:cs typeface="Niramit Medium"/>
              <a:sym typeface="Niramit Medium"/>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79" name="Google Shape;179;p19"/>
          <p:cNvPicPr preferRelativeResize="0"/>
          <p:nvPr/>
        </p:nvPicPr>
        <p:blipFill>
          <a:blip r:embed="rId4">
            <a:alphaModFix/>
          </a:blip>
          <a:stretch>
            <a:fillRect/>
          </a:stretch>
        </p:blipFill>
        <p:spPr>
          <a:xfrm>
            <a:off x="5989325" y="1438350"/>
            <a:ext cx="3000375" cy="3257550"/>
          </a:xfrm>
          <a:prstGeom prst="rect">
            <a:avLst/>
          </a:prstGeom>
          <a:noFill/>
          <a:ln>
            <a:noFill/>
          </a:ln>
        </p:spPr>
      </p:pic>
      <p:sp>
        <p:nvSpPr>
          <p:cNvPr id="180" name="Google Shape;180;p19"/>
          <p:cNvSpPr txBox="1"/>
          <p:nvPr/>
        </p:nvSpPr>
        <p:spPr>
          <a:xfrm>
            <a:off x="861225" y="1515875"/>
            <a:ext cx="2577300" cy="25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pic>
        <p:nvPicPr>
          <p:cNvPr id="181" name="Google Shape;181;p19"/>
          <p:cNvPicPr preferRelativeResize="0"/>
          <p:nvPr/>
        </p:nvPicPr>
        <p:blipFill>
          <a:blip r:embed="rId5">
            <a:alphaModFix/>
          </a:blip>
          <a:stretch>
            <a:fillRect/>
          </a:stretch>
        </p:blipFill>
        <p:spPr>
          <a:xfrm>
            <a:off x="741625" y="1495088"/>
            <a:ext cx="2160600" cy="2774325"/>
          </a:xfrm>
          <a:prstGeom prst="rect">
            <a:avLst/>
          </a:prstGeom>
          <a:noFill/>
          <a:ln>
            <a:noFill/>
          </a:ln>
        </p:spPr>
      </p:pic>
      <p:sp>
        <p:nvSpPr>
          <p:cNvPr id="182" name="Google Shape;182;p19"/>
          <p:cNvSpPr txBox="1"/>
          <p:nvPr/>
        </p:nvSpPr>
        <p:spPr>
          <a:xfrm>
            <a:off x="611125" y="928650"/>
            <a:ext cx="8378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Columns and their data types		     Null values Check			Unique values using nuinque method</a:t>
            </a:r>
            <a:endParaRPr sz="13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nvSpPr>
        <p:spPr>
          <a:xfrm>
            <a:off x="806875" y="319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D8D8D8"/>
                </a:solidFill>
                <a:latin typeface="Niramit Medium"/>
                <a:ea typeface="Niramit Medium"/>
                <a:cs typeface="Niramit Medium"/>
                <a:sym typeface="Niramit Medium"/>
              </a:rPr>
              <a:t>Feature selection and engineering </a:t>
            </a:r>
            <a:endParaRPr sz="2400">
              <a:solidFill>
                <a:srgbClr val="D8D8D8"/>
              </a:solidFill>
              <a:latin typeface="Niramit Medium"/>
              <a:ea typeface="Niramit Medium"/>
              <a:cs typeface="Niramit Medium"/>
              <a:sym typeface="Niramit Medium"/>
            </a:endParaRPr>
          </a:p>
        </p:txBody>
      </p:sp>
      <p:pic>
        <p:nvPicPr>
          <p:cNvPr id="188" name="Google Shape;188;p20"/>
          <p:cNvPicPr preferRelativeResize="0"/>
          <p:nvPr/>
        </p:nvPicPr>
        <p:blipFill>
          <a:blip r:embed="rId3">
            <a:alphaModFix/>
          </a:blip>
          <a:stretch>
            <a:fillRect/>
          </a:stretch>
        </p:blipFill>
        <p:spPr>
          <a:xfrm>
            <a:off x="728725" y="1254950"/>
            <a:ext cx="4262986" cy="3844900"/>
          </a:xfrm>
          <a:prstGeom prst="rect">
            <a:avLst/>
          </a:prstGeom>
          <a:noFill/>
          <a:ln>
            <a:noFill/>
          </a:ln>
        </p:spPr>
      </p:pic>
      <p:pic>
        <p:nvPicPr>
          <p:cNvPr id="189" name="Google Shape;189;p20"/>
          <p:cNvPicPr preferRelativeResize="0"/>
          <p:nvPr/>
        </p:nvPicPr>
        <p:blipFill>
          <a:blip r:embed="rId4">
            <a:alphaModFix/>
          </a:blip>
          <a:stretch>
            <a:fillRect/>
          </a:stretch>
        </p:blipFill>
        <p:spPr>
          <a:xfrm>
            <a:off x="5122350" y="1612400"/>
            <a:ext cx="3858374" cy="3241850"/>
          </a:xfrm>
          <a:prstGeom prst="rect">
            <a:avLst/>
          </a:prstGeom>
          <a:noFill/>
          <a:ln>
            <a:noFill/>
          </a:ln>
        </p:spPr>
      </p:pic>
      <p:sp>
        <p:nvSpPr>
          <p:cNvPr id="190" name="Google Shape;190;p20"/>
          <p:cNvSpPr txBox="1"/>
          <p:nvPr/>
        </p:nvSpPr>
        <p:spPr>
          <a:xfrm>
            <a:off x="698125" y="809050"/>
            <a:ext cx="7862100" cy="35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Cleaning the data by dropping few columns with high null values and unique values (categorical)</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nvSpPr>
        <p:spPr>
          <a:xfrm>
            <a:off x="796000" y="406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D8D8D8"/>
                </a:solidFill>
                <a:latin typeface="Niramit Medium"/>
                <a:ea typeface="Niramit Medium"/>
                <a:cs typeface="Niramit Medium"/>
                <a:sym typeface="Niramit Medium"/>
              </a:rPr>
              <a:t>Feature selection and engineering </a:t>
            </a:r>
            <a:endParaRPr sz="2400">
              <a:solidFill>
                <a:srgbClr val="D8D8D8"/>
              </a:solidFill>
              <a:latin typeface="Niramit Medium"/>
              <a:ea typeface="Niramit Medium"/>
              <a:cs typeface="Niramit Medium"/>
              <a:sym typeface="Niramit Medium"/>
            </a:endParaRPr>
          </a:p>
        </p:txBody>
      </p:sp>
      <p:pic>
        <p:nvPicPr>
          <p:cNvPr id="196" name="Google Shape;196;p21"/>
          <p:cNvPicPr preferRelativeResize="0"/>
          <p:nvPr/>
        </p:nvPicPr>
        <p:blipFill>
          <a:blip r:embed="rId3">
            <a:alphaModFix/>
          </a:blip>
          <a:stretch>
            <a:fillRect/>
          </a:stretch>
        </p:blipFill>
        <p:spPr>
          <a:xfrm>
            <a:off x="796000" y="1113575"/>
            <a:ext cx="6210300" cy="1409700"/>
          </a:xfrm>
          <a:prstGeom prst="rect">
            <a:avLst/>
          </a:prstGeom>
          <a:noFill/>
          <a:ln>
            <a:noFill/>
          </a:ln>
        </p:spPr>
      </p:pic>
      <p:pic>
        <p:nvPicPr>
          <p:cNvPr id="197" name="Google Shape;197;p21"/>
          <p:cNvPicPr preferRelativeResize="0"/>
          <p:nvPr/>
        </p:nvPicPr>
        <p:blipFill>
          <a:blip r:embed="rId4">
            <a:alphaModFix/>
          </a:blip>
          <a:stretch>
            <a:fillRect/>
          </a:stretch>
        </p:blipFill>
        <p:spPr>
          <a:xfrm>
            <a:off x="796000" y="2643050"/>
            <a:ext cx="2474561" cy="2315425"/>
          </a:xfrm>
          <a:prstGeom prst="rect">
            <a:avLst/>
          </a:prstGeom>
          <a:noFill/>
          <a:ln>
            <a:noFill/>
          </a:ln>
        </p:spPr>
      </p:pic>
      <p:sp>
        <p:nvSpPr>
          <p:cNvPr id="198" name="Google Shape;198;p21"/>
          <p:cNvSpPr txBox="1"/>
          <p:nvPr/>
        </p:nvSpPr>
        <p:spPr>
          <a:xfrm>
            <a:off x="3916900" y="2712025"/>
            <a:ext cx="4295400" cy="2246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We have used LabelEncoder() transformer method to convert categorical variables to numerical for our modeling  and evaluation.</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0" lvl="0" marL="0" rtl="0" algn="l">
              <a:spcBef>
                <a:spcPts val="0"/>
              </a:spcBef>
              <a:spcAft>
                <a:spcPts val="0"/>
              </a:spcAft>
              <a:buNone/>
            </a:pPr>
            <a:r>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We have used Min Max Scaler method to normalize Age and Fare values to avoid getting any skewed results.</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nvSpPr>
        <p:spPr>
          <a:xfrm>
            <a:off x="796000" y="406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D8D8D8"/>
                </a:solidFill>
                <a:latin typeface="Niramit Medium"/>
                <a:ea typeface="Niramit Medium"/>
                <a:cs typeface="Niramit Medium"/>
                <a:sym typeface="Niramit Medium"/>
              </a:rPr>
              <a:t>Model training and evaluation</a:t>
            </a:r>
            <a:endParaRPr sz="2400">
              <a:solidFill>
                <a:srgbClr val="D8D8D8"/>
              </a:solidFill>
              <a:latin typeface="Niramit Medium"/>
              <a:ea typeface="Niramit Medium"/>
              <a:cs typeface="Niramit Medium"/>
              <a:sym typeface="Niramit Medium"/>
            </a:endParaRPr>
          </a:p>
          <a:p>
            <a:pPr indent="0" lvl="0" marL="0" rtl="0" algn="just">
              <a:spcBef>
                <a:spcPts val="0"/>
              </a:spcBef>
              <a:spcAft>
                <a:spcPts val="0"/>
              </a:spcAft>
              <a:buNone/>
            </a:pPr>
            <a:r>
              <a:t/>
            </a:r>
            <a:endParaRPr sz="2400">
              <a:solidFill>
                <a:srgbClr val="D8D8D8"/>
              </a:solidFill>
              <a:latin typeface="Niramit Medium"/>
              <a:ea typeface="Niramit Medium"/>
              <a:cs typeface="Niramit Medium"/>
              <a:sym typeface="Niramit Medium"/>
            </a:endParaRPr>
          </a:p>
        </p:txBody>
      </p:sp>
      <p:pic>
        <p:nvPicPr>
          <p:cNvPr id="204" name="Google Shape;204;p22"/>
          <p:cNvPicPr preferRelativeResize="0"/>
          <p:nvPr/>
        </p:nvPicPr>
        <p:blipFill>
          <a:blip r:embed="rId3">
            <a:alphaModFix/>
          </a:blip>
          <a:stretch>
            <a:fillRect/>
          </a:stretch>
        </p:blipFill>
        <p:spPr>
          <a:xfrm>
            <a:off x="0" y="1233586"/>
            <a:ext cx="4502824" cy="3185300"/>
          </a:xfrm>
          <a:prstGeom prst="rect">
            <a:avLst/>
          </a:prstGeom>
          <a:noFill/>
          <a:ln>
            <a:noFill/>
          </a:ln>
        </p:spPr>
      </p:pic>
      <p:pic>
        <p:nvPicPr>
          <p:cNvPr id="205" name="Google Shape;205;p22"/>
          <p:cNvPicPr preferRelativeResize="0"/>
          <p:nvPr/>
        </p:nvPicPr>
        <p:blipFill>
          <a:blip r:embed="rId4">
            <a:alphaModFix/>
          </a:blip>
          <a:stretch>
            <a:fillRect/>
          </a:stretch>
        </p:blipFill>
        <p:spPr>
          <a:xfrm>
            <a:off x="4502825" y="1049888"/>
            <a:ext cx="4641175" cy="3552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nvSpPr>
        <p:spPr>
          <a:xfrm>
            <a:off x="796000" y="406700"/>
            <a:ext cx="5774100" cy="587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400">
                <a:solidFill>
                  <a:srgbClr val="D8D8D8"/>
                </a:solidFill>
                <a:latin typeface="Niramit Medium"/>
                <a:ea typeface="Niramit Medium"/>
                <a:cs typeface="Niramit Medium"/>
                <a:sym typeface="Niramit Medium"/>
              </a:rPr>
              <a:t>Model training and evaluation</a:t>
            </a:r>
            <a:endParaRPr sz="2400">
              <a:solidFill>
                <a:srgbClr val="D8D8D8"/>
              </a:solidFill>
              <a:latin typeface="Niramit Medium"/>
              <a:ea typeface="Niramit Medium"/>
              <a:cs typeface="Niramit Medium"/>
              <a:sym typeface="Niramit Medium"/>
            </a:endParaRPr>
          </a:p>
          <a:p>
            <a:pPr indent="0" lvl="0" marL="0" rtl="0" algn="just">
              <a:spcBef>
                <a:spcPts val="0"/>
              </a:spcBef>
              <a:spcAft>
                <a:spcPts val="0"/>
              </a:spcAft>
              <a:buNone/>
            </a:pPr>
            <a:r>
              <a:t/>
            </a:r>
            <a:endParaRPr sz="2400">
              <a:solidFill>
                <a:srgbClr val="D8D8D8"/>
              </a:solidFill>
              <a:latin typeface="Niramit Medium"/>
              <a:ea typeface="Niramit Medium"/>
              <a:cs typeface="Niramit Medium"/>
              <a:sym typeface="Niramit Medium"/>
            </a:endParaRPr>
          </a:p>
        </p:txBody>
      </p:sp>
      <p:pic>
        <p:nvPicPr>
          <p:cNvPr id="211" name="Google Shape;211;p23"/>
          <p:cNvPicPr preferRelativeResize="0"/>
          <p:nvPr/>
        </p:nvPicPr>
        <p:blipFill>
          <a:blip r:embed="rId3">
            <a:alphaModFix/>
          </a:blip>
          <a:stretch>
            <a:fillRect/>
          </a:stretch>
        </p:blipFill>
        <p:spPr>
          <a:xfrm>
            <a:off x="4836275" y="2412750"/>
            <a:ext cx="4137474" cy="1293950"/>
          </a:xfrm>
          <a:prstGeom prst="rect">
            <a:avLst/>
          </a:prstGeom>
          <a:noFill/>
          <a:ln>
            <a:noFill/>
          </a:ln>
        </p:spPr>
      </p:pic>
      <p:pic>
        <p:nvPicPr>
          <p:cNvPr id="212" name="Google Shape;212;p23"/>
          <p:cNvPicPr preferRelativeResize="0"/>
          <p:nvPr/>
        </p:nvPicPr>
        <p:blipFill>
          <a:blip r:embed="rId4">
            <a:alphaModFix/>
          </a:blip>
          <a:stretch>
            <a:fillRect/>
          </a:stretch>
        </p:blipFill>
        <p:spPr>
          <a:xfrm>
            <a:off x="152400" y="1146200"/>
            <a:ext cx="4574975" cy="3827038"/>
          </a:xfrm>
          <a:prstGeom prst="rect">
            <a:avLst/>
          </a:prstGeom>
          <a:noFill/>
          <a:ln>
            <a:noFill/>
          </a:ln>
        </p:spPr>
      </p:pic>
      <p:sp>
        <p:nvSpPr>
          <p:cNvPr id="213" name="Google Shape;213;p23"/>
          <p:cNvSpPr txBox="1"/>
          <p:nvPr/>
        </p:nvSpPr>
        <p:spPr>
          <a:xfrm>
            <a:off x="5431563" y="1341875"/>
            <a:ext cx="3033900" cy="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Lato"/>
                <a:ea typeface="Lato"/>
                <a:cs typeface="Lato"/>
                <a:sym typeface="Lato"/>
              </a:rPr>
              <a:t>Results</a:t>
            </a:r>
            <a:endParaRPr sz="24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nvSpPr>
        <p:spPr>
          <a:xfrm>
            <a:off x="321286" y="471890"/>
            <a:ext cx="8501400" cy="531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3000">
                <a:solidFill>
                  <a:srgbClr val="D8D8D8"/>
                </a:solidFill>
                <a:latin typeface="Staatliches"/>
                <a:ea typeface="Staatliches"/>
                <a:cs typeface="Staatliches"/>
                <a:sym typeface="Staatliches"/>
              </a:rPr>
              <a:t>Phase II: Quantum Machine Learning Translation</a:t>
            </a:r>
            <a:endParaRPr sz="3000">
              <a:solidFill>
                <a:srgbClr val="D8D8D8"/>
              </a:solidFill>
              <a:latin typeface="Staatliches"/>
              <a:ea typeface="Staatliches"/>
              <a:cs typeface="Staatliches"/>
              <a:sym typeface="Staatliches"/>
            </a:endParaRPr>
          </a:p>
        </p:txBody>
      </p:sp>
      <p:sp>
        <p:nvSpPr>
          <p:cNvPr id="219" name="Google Shape;219;p24"/>
          <p:cNvSpPr txBox="1"/>
          <p:nvPr/>
        </p:nvSpPr>
        <p:spPr>
          <a:xfrm>
            <a:off x="667758" y="1281586"/>
            <a:ext cx="7918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GB" sz="1200">
                <a:solidFill>
                  <a:srgbClr val="D8D8D8"/>
                </a:solidFill>
                <a:latin typeface="Poppins"/>
                <a:ea typeface="Poppins"/>
                <a:cs typeface="Poppins"/>
                <a:sym typeface="Poppins"/>
              </a:rPr>
              <a:t>Understanding the basics of quantum computing </a:t>
            </a:r>
            <a:endParaRPr sz="1100"/>
          </a:p>
        </p:txBody>
      </p:sp>
      <p:pic>
        <p:nvPicPr>
          <p:cNvPr id="220" name="Google Shape;220;p24"/>
          <p:cNvPicPr preferRelativeResize="0"/>
          <p:nvPr/>
        </p:nvPicPr>
        <p:blipFill rotWithShape="1">
          <a:blip r:embed="rId3">
            <a:alphaModFix/>
          </a:blip>
          <a:srcRect b="0" l="0" r="0" t="0"/>
          <a:stretch/>
        </p:blipFill>
        <p:spPr>
          <a:xfrm>
            <a:off x="321287" y="1240933"/>
            <a:ext cx="335100" cy="335100"/>
          </a:xfrm>
          <a:prstGeom prst="rect">
            <a:avLst/>
          </a:prstGeom>
          <a:noFill/>
          <a:ln>
            <a:noFill/>
          </a:ln>
        </p:spPr>
      </p:pic>
      <p:pic>
        <p:nvPicPr>
          <p:cNvPr id="221" name="Google Shape;221;p24"/>
          <p:cNvPicPr preferRelativeResize="0"/>
          <p:nvPr/>
        </p:nvPicPr>
        <p:blipFill rotWithShape="1">
          <a:blip r:embed="rId3">
            <a:alphaModFix/>
          </a:blip>
          <a:srcRect b="0" l="0" r="0" t="0"/>
          <a:stretch/>
        </p:blipFill>
        <p:spPr>
          <a:xfrm>
            <a:off x="321286" y="3105275"/>
            <a:ext cx="335100" cy="335100"/>
          </a:xfrm>
          <a:prstGeom prst="rect">
            <a:avLst/>
          </a:prstGeom>
          <a:noFill/>
          <a:ln>
            <a:noFill/>
          </a:ln>
        </p:spPr>
      </p:pic>
      <p:sp>
        <p:nvSpPr>
          <p:cNvPr id="222" name="Google Shape;222;p24"/>
          <p:cNvSpPr txBox="1"/>
          <p:nvPr/>
        </p:nvSpPr>
        <p:spPr>
          <a:xfrm>
            <a:off x="692109" y="2224975"/>
            <a:ext cx="8251200" cy="253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GB" sz="1200">
                <a:solidFill>
                  <a:srgbClr val="D8D8D8"/>
                </a:solidFill>
                <a:latin typeface="Poppins"/>
                <a:ea typeface="Poppins"/>
                <a:cs typeface="Poppins"/>
                <a:sym typeface="Poppins"/>
              </a:rPr>
              <a:t>Translating classical features into quantum features</a:t>
            </a:r>
            <a:endParaRPr sz="1200">
              <a:solidFill>
                <a:srgbClr val="D8D8D8"/>
              </a:solidFill>
              <a:latin typeface="Niramit Medium"/>
              <a:ea typeface="Niramit Medium"/>
              <a:cs typeface="Niramit Medium"/>
              <a:sym typeface="Niramit Medium"/>
            </a:endParaRPr>
          </a:p>
        </p:txBody>
      </p:sp>
      <p:sp>
        <p:nvSpPr>
          <p:cNvPr id="223" name="Google Shape;223;p24"/>
          <p:cNvSpPr txBox="1"/>
          <p:nvPr/>
        </p:nvSpPr>
        <p:spPr>
          <a:xfrm>
            <a:off x="667746" y="3145913"/>
            <a:ext cx="7918800" cy="2538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GB" sz="1200">
                <a:solidFill>
                  <a:srgbClr val="D8D8D8"/>
                </a:solidFill>
                <a:latin typeface="Poppins"/>
                <a:ea typeface="Poppins"/>
                <a:cs typeface="Poppins"/>
                <a:sym typeface="Poppins"/>
              </a:rPr>
              <a:t>Implementing and testing the quantum model </a:t>
            </a:r>
            <a:endParaRPr sz="1200">
              <a:solidFill>
                <a:srgbClr val="D8D8D8"/>
              </a:solidFill>
              <a:latin typeface="Niramit Medium"/>
              <a:ea typeface="Niramit Medium"/>
              <a:cs typeface="Niramit Medium"/>
              <a:sym typeface="Niramit Medium"/>
            </a:endParaRPr>
          </a:p>
        </p:txBody>
      </p:sp>
      <p:pic>
        <p:nvPicPr>
          <p:cNvPr id="224" name="Google Shape;224;p24"/>
          <p:cNvPicPr preferRelativeResize="0"/>
          <p:nvPr/>
        </p:nvPicPr>
        <p:blipFill rotWithShape="1">
          <a:blip r:embed="rId3">
            <a:alphaModFix/>
          </a:blip>
          <a:srcRect b="0" l="0" r="0" t="0"/>
          <a:stretch/>
        </p:blipFill>
        <p:spPr>
          <a:xfrm>
            <a:off x="332658" y="2173104"/>
            <a:ext cx="335100" cy="335100"/>
          </a:xfrm>
          <a:prstGeom prst="rect">
            <a:avLst/>
          </a:prstGeom>
          <a:noFill/>
          <a:ln>
            <a:noFill/>
          </a:ln>
        </p:spPr>
      </p:pic>
      <p:sp>
        <p:nvSpPr>
          <p:cNvPr id="225" name="Google Shape;225;p24"/>
          <p:cNvSpPr txBox="1"/>
          <p:nvPr/>
        </p:nvSpPr>
        <p:spPr>
          <a:xfrm>
            <a:off x="401552" y="1289346"/>
            <a:ext cx="174567"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1</a:t>
            </a:r>
            <a:endParaRPr sz="1400">
              <a:solidFill>
                <a:srgbClr val="D8D8D8"/>
              </a:solidFill>
              <a:latin typeface="Staatliches"/>
              <a:ea typeface="Staatliches"/>
              <a:cs typeface="Staatliches"/>
              <a:sym typeface="Staatliches"/>
            </a:endParaRPr>
          </a:p>
        </p:txBody>
      </p:sp>
      <p:sp>
        <p:nvSpPr>
          <p:cNvPr id="226" name="Google Shape;226;p24"/>
          <p:cNvSpPr txBox="1"/>
          <p:nvPr/>
        </p:nvSpPr>
        <p:spPr>
          <a:xfrm>
            <a:off x="391930" y="2213363"/>
            <a:ext cx="21424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2</a:t>
            </a:r>
            <a:endParaRPr sz="1400">
              <a:solidFill>
                <a:srgbClr val="D8D8D8"/>
              </a:solidFill>
              <a:latin typeface="Staatliches"/>
              <a:ea typeface="Staatliches"/>
              <a:cs typeface="Staatliches"/>
              <a:sym typeface="Staatliches"/>
            </a:endParaRPr>
          </a:p>
        </p:txBody>
      </p:sp>
      <p:sp>
        <p:nvSpPr>
          <p:cNvPr id="227" name="Google Shape;227;p24"/>
          <p:cNvSpPr txBox="1"/>
          <p:nvPr/>
        </p:nvSpPr>
        <p:spPr>
          <a:xfrm>
            <a:off x="381715" y="3144489"/>
            <a:ext cx="214242"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rgbClr val="D8D8D8"/>
                </a:solidFill>
                <a:latin typeface="Staatliches"/>
                <a:ea typeface="Staatliches"/>
                <a:cs typeface="Staatliches"/>
                <a:sym typeface="Staatliches"/>
              </a:rPr>
              <a:t>3</a:t>
            </a:r>
            <a:endParaRPr sz="1400">
              <a:solidFill>
                <a:srgbClr val="D8D8D8"/>
              </a:solidFill>
              <a:latin typeface="Staatliches"/>
              <a:ea typeface="Staatliches"/>
              <a:cs typeface="Staatliches"/>
              <a:sym typeface="Staatliche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